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29"/>
  </p:notesMasterIdLst>
  <p:sldIdLst>
    <p:sldId id="1781" r:id="rId2"/>
    <p:sldId id="1782" r:id="rId3"/>
    <p:sldId id="1806" r:id="rId4"/>
    <p:sldId id="1791" r:id="rId5"/>
    <p:sldId id="1805" r:id="rId6"/>
    <p:sldId id="1804" r:id="rId7"/>
    <p:sldId id="1803" r:id="rId8"/>
    <p:sldId id="299" r:id="rId9"/>
    <p:sldId id="300" r:id="rId10"/>
    <p:sldId id="1797" r:id="rId11"/>
    <p:sldId id="275" r:id="rId12"/>
    <p:sldId id="1792" r:id="rId13"/>
    <p:sldId id="1794" r:id="rId14"/>
    <p:sldId id="1795" r:id="rId15"/>
    <p:sldId id="286" r:id="rId16"/>
    <p:sldId id="277" r:id="rId17"/>
    <p:sldId id="288" r:id="rId18"/>
    <p:sldId id="273" r:id="rId19"/>
    <p:sldId id="293" r:id="rId20"/>
    <p:sldId id="1800" r:id="rId21"/>
    <p:sldId id="323" r:id="rId22"/>
    <p:sldId id="324" r:id="rId23"/>
    <p:sldId id="337" r:id="rId24"/>
    <p:sldId id="338" r:id="rId25"/>
    <p:sldId id="1798" r:id="rId26"/>
    <p:sldId id="1789" r:id="rId27"/>
    <p:sldId id="1744"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50C4D9-2FC2-440B-AF02-1E2AAB6DDF6B}">
          <p14:sldIdLst>
            <p14:sldId id="1781"/>
            <p14:sldId id="1782"/>
            <p14:sldId id="1806"/>
            <p14:sldId id="1791"/>
            <p14:sldId id="1805"/>
            <p14:sldId id="1804"/>
            <p14:sldId id="1803"/>
            <p14:sldId id="299"/>
            <p14:sldId id="300"/>
            <p14:sldId id="1797"/>
            <p14:sldId id="275"/>
            <p14:sldId id="1792"/>
            <p14:sldId id="1794"/>
            <p14:sldId id="1795"/>
            <p14:sldId id="286"/>
            <p14:sldId id="277"/>
            <p14:sldId id="288"/>
            <p14:sldId id="273"/>
            <p14:sldId id="293"/>
            <p14:sldId id="1800"/>
            <p14:sldId id="323"/>
            <p14:sldId id="324"/>
            <p14:sldId id="337"/>
            <p14:sldId id="338"/>
            <p14:sldId id="1798"/>
            <p14:sldId id="1789"/>
            <p14:sldId id="17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EC0D0-A6D6-4BD5-926B-48A91F98E0D5}" v="92" dt="2024-11-07T18:35:06.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804" autoAdjust="0"/>
    <p:restoredTop sz="91977" autoAdjust="0"/>
  </p:normalViewPr>
  <p:slideViewPr>
    <p:cSldViewPr snapToGrid="0">
      <p:cViewPr>
        <p:scale>
          <a:sx n="58" d="100"/>
          <a:sy n="58" d="100"/>
        </p:scale>
        <p:origin x="824" y="6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ald Feldner" userId="f7e13380-aa34-4ddd-baee-1b3efbb8d725" providerId="ADAL" clId="{D26EC0D0-A6D6-4BD5-926B-48A91F98E0D5}"/>
    <pc:docChg chg="custSel addSld delSld modSld modSection">
      <pc:chgData name="Ronald Feldner" userId="f7e13380-aa34-4ddd-baee-1b3efbb8d725" providerId="ADAL" clId="{D26EC0D0-A6D6-4BD5-926B-48A91F98E0D5}" dt="2024-11-07T18:39:07.185" v="1013" actId="20577"/>
      <pc:docMkLst>
        <pc:docMk/>
      </pc:docMkLst>
      <pc:sldChg chg="modSp mod">
        <pc:chgData name="Ronald Feldner" userId="f7e13380-aa34-4ddd-baee-1b3efbb8d725" providerId="ADAL" clId="{D26EC0D0-A6D6-4BD5-926B-48A91F98E0D5}" dt="2024-11-01T21:02:10.886" v="522" actId="114"/>
        <pc:sldMkLst>
          <pc:docMk/>
          <pc:sldMk cId="0" sldId="286"/>
        </pc:sldMkLst>
        <pc:spChg chg="mod">
          <ac:chgData name="Ronald Feldner" userId="f7e13380-aa34-4ddd-baee-1b3efbb8d725" providerId="ADAL" clId="{D26EC0D0-A6D6-4BD5-926B-48A91F98E0D5}" dt="2024-11-01T21:02:10.886" v="522" actId="114"/>
          <ac:spMkLst>
            <pc:docMk/>
            <pc:sldMk cId="0" sldId="286"/>
            <ac:spMk id="7" creationId="{00000000-0000-0000-0000-000000000000}"/>
          </ac:spMkLst>
        </pc:spChg>
      </pc:sldChg>
      <pc:sldChg chg="modSp mod">
        <pc:chgData name="Ronald Feldner" userId="f7e13380-aa34-4ddd-baee-1b3efbb8d725" providerId="ADAL" clId="{D26EC0D0-A6D6-4BD5-926B-48A91F98E0D5}" dt="2024-11-01T20:42:05.986" v="389" actId="1036"/>
        <pc:sldMkLst>
          <pc:docMk/>
          <pc:sldMk cId="3915136246" sldId="300"/>
        </pc:sldMkLst>
        <pc:spChg chg="mod">
          <ac:chgData name="Ronald Feldner" userId="f7e13380-aa34-4ddd-baee-1b3efbb8d725" providerId="ADAL" clId="{D26EC0D0-A6D6-4BD5-926B-48A91F98E0D5}" dt="2024-11-01T20:42:05.986" v="389" actId="1036"/>
          <ac:spMkLst>
            <pc:docMk/>
            <pc:sldMk cId="3915136246" sldId="300"/>
            <ac:spMk id="2" creationId="{131DC5CE-4FBE-2B58-53EE-251695685AC8}"/>
          </ac:spMkLst>
        </pc:spChg>
        <pc:spChg chg="mod">
          <ac:chgData name="Ronald Feldner" userId="f7e13380-aa34-4ddd-baee-1b3efbb8d725" providerId="ADAL" clId="{D26EC0D0-A6D6-4BD5-926B-48A91F98E0D5}" dt="2024-11-01T20:41:58.475" v="382" actId="1036"/>
          <ac:spMkLst>
            <pc:docMk/>
            <pc:sldMk cId="3915136246" sldId="300"/>
            <ac:spMk id="7" creationId="{62FB41C8-C15A-0EB9-412E-5575B9666934}"/>
          </ac:spMkLst>
        </pc:spChg>
      </pc:sldChg>
      <pc:sldChg chg="modSp mod">
        <pc:chgData name="Ronald Feldner" userId="f7e13380-aa34-4ddd-baee-1b3efbb8d725" providerId="ADAL" clId="{D26EC0D0-A6D6-4BD5-926B-48A91F98E0D5}" dt="2024-11-01T20:44:34.377" v="415" actId="255"/>
        <pc:sldMkLst>
          <pc:docMk/>
          <pc:sldMk cId="3527052897" sldId="1781"/>
        </pc:sldMkLst>
        <pc:spChg chg="mod">
          <ac:chgData name="Ronald Feldner" userId="f7e13380-aa34-4ddd-baee-1b3efbb8d725" providerId="ADAL" clId="{D26EC0D0-A6D6-4BD5-926B-48A91F98E0D5}" dt="2024-11-01T20:44:34.377" v="415" actId="255"/>
          <ac:spMkLst>
            <pc:docMk/>
            <pc:sldMk cId="3527052897" sldId="1781"/>
            <ac:spMk id="3" creationId="{06021016-B786-CE4F-31FE-C0DEE09312BB}"/>
          </ac:spMkLst>
        </pc:spChg>
      </pc:sldChg>
      <pc:sldChg chg="modSp">
        <pc:chgData name="Ronald Feldner" userId="f7e13380-aa34-4ddd-baee-1b3efbb8d725" providerId="ADAL" clId="{D26EC0D0-A6D6-4BD5-926B-48A91F98E0D5}" dt="2024-11-01T21:00:37.592" v="513" actId="20577"/>
        <pc:sldMkLst>
          <pc:docMk/>
          <pc:sldMk cId="0" sldId="1782"/>
        </pc:sldMkLst>
        <pc:graphicFrameChg chg="mod">
          <ac:chgData name="Ronald Feldner" userId="f7e13380-aa34-4ddd-baee-1b3efbb8d725" providerId="ADAL" clId="{D26EC0D0-A6D6-4BD5-926B-48A91F98E0D5}" dt="2024-11-01T21:00:37.592" v="513" actId="20577"/>
          <ac:graphicFrameMkLst>
            <pc:docMk/>
            <pc:sldMk cId="0" sldId="1782"/>
            <ac:graphicFrameMk id="6" creationId="{021B8040-ECF8-6475-CC6C-F5A01F015B1A}"/>
          </ac:graphicFrameMkLst>
        </pc:graphicFrameChg>
      </pc:sldChg>
      <pc:sldChg chg="modSp mod">
        <pc:chgData name="Ronald Feldner" userId="f7e13380-aa34-4ddd-baee-1b3efbb8d725" providerId="ADAL" clId="{D26EC0D0-A6D6-4BD5-926B-48A91F98E0D5}" dt="2024-11-01T20:59:15.852" v="506" actId="20577"/>
        <pc:sldMkLst>
          <pc:docMk/>
          <pc:sldMk cId="1209853395" sldId="1789"/>
        </pc:sldMkLst>
        <pc:graphicFrameChg chg="mod">
          <ac:chgData name="Ronald Feldner" userId="f7e13380-aa34-4ddd-baee-1b3efbb8d725" providerId="ADAL" clId="{D26EC0D0-A6D6-4BD5-926B-48A91F98E0D5}" dt="2024-11-01T20:59:15.852" v="506" actId="20577"/>
          <ac:graphicFrameMkLst>
            <pc:docMk/>
            <pc:sldMk cId="1209853395" sldId="1789"/>
            <ac:graphicFrameMk id="7" creationId="{D9FD4B19-0B1D-7921-EFF7-F2DA1E48B71E}"/>
          </ac:graphicFrameMkLst>
        </pc:graphicFrameChg>
      </pc:sldChg>
      <pc:sldChg chg="modSp mod">
        <pc:chgData name="Ronald Feldner" userId="f7e13380-aa34-4ddd-baee-1b3efbb8d725" providerId="ADAL" clId="{D26EC0D0-A6D6-4BD5-926B-48A91F98E0D5}" dt="2024-11-01T20:39:04.484" v="263" actId="20577"/>
        <pc:sldMkLst>
          <pc:docMk/>
          <pc:sldMk cId="1321413048" sldId="1803"/>
        </pc:sldMkLst>
        <pc:spChg chg="mod">
          <ac:chgData name="Ronald Feldner" userId="f7e13380-aa34-4ddd-baee-1b3efbb8d725" providerId="ADAL" clId="{D26EC0D0-A6D6-4BD5-926B-48A91F98E0D5}" dt="2024-11-01T20:36:45.197" v="183" actId="6549"/>
          <ac:spMkLst>
            <pc:docMk/>
            <pc:sldMk cId="1321413048" sldId="1803"/>
            <ac:spMk id="5" creationId="{7BDCB75F-4162-2915-2FB7-79D8F14CE914}"/>
          </ac:spMkLst>
        </pc:spChg>
        <pc:spChg chg="mod">
          <ac:chgData name="Ronald Feldner" userId="f7e13380-aa34-4ddd-baee-1b3efbb8d725" providerId="ADAL" clId="{D26EC0D0-A6D6-4BD5-926B-48A91F98E0D5}" dt="2024-11-01T20:39:04.484" v="263" actId="20577"/>
          <ac:spMkLst>
            <pc:docMk/>
            <pc:sldMk cId="1321413048" sldId="1803"/>
            <ac:spMk id="7" creationId="{E0DD50D2-87D9-45D2-295E-4A623EFF2886}"/>
          </ac:spMkLst>
        </pc:spChg>
      </pc:sldChg>
      <pc:sldChg chg="modSp mod">
        <pc:chgData name="Ronald Feldner" userId="f7e13380-aa34-4ddd-baee-1b3efbb8d725" providerId="ADAL" clId="{D26EC0D0-A6D6-4BD5-926B-48A91F98E0D5}" dt="2024-11-01T20:35:20.019" v="91" actId="1036"/>
        <pc:sldMkLst>
          <pc:docMk/>
          <pc:sldMk cId="364889017" sldId="1804"/>
        </pc:sldMkLst>
        <pc:spChg chg="mod">
          <ac:chgData name="Ronald Feldner" userId="f7e13380-aa34-4ddd-baee-1b3efbb8d725" providerId="ADAL" clId="{D26EC0D0-A6D6-4BD5-926B-48A91F98E0D5}" dt="2024-11-01T20:35:20.019" v="91" actId="1036"/>
          <ac:spMkLst>
            <pc:docMk/>
            <pc:sldMk cId="364889017" sldId="1804"/>
            <ac:spMk id="5" creationId="{376A7679-AE31-5AF2-0B4E-D42409D059DE}"/>
          </ac:spMkLst>
        </pc:spChg>
      </pc:sldChg>
      <pc:sldChg chg="modSp mod">
        <pc:chgData name="Ronald Feldner" userId="f7e13380-aa34-4ddd-baee-1b3efbb8d725" providerId="ADAL" clId="{D26EC0D0-A6D6-4BD5-926B-48A91F98E0D5}" dt="2024-11-01T20:47:17.830" v="428" actId="20577"/>
        <pc:sldMkLst>
          <pc:docMk/>
          <pc:sldMk cId="2628192071" sldId="1805"/>
        </pc:sldMkLst>
        <pc:spChg chg="mod">
          <ac:chgData name="Ronald Feldner" userId="f7e13380-aa34-4ddd-baee-1b3efbb8d725" providerId="ADAL" clId="{D26EC0D0-A6D6-4BD5-926B-48A91F98E0D5}" dt="2024-11-01T20:35:37.580" v="93" actId="20577"/>
          <ac:spMkLst>
            <pc:docMk/>
            <pc:sldMk cId="2628192071" sldId="1805"/>
            <ac:spMk id="5" creationId="{543841E9-A13F-BC9A-F31C-96C059D22245}"/>
          </ac:spMkLst>
        </pc:spChg>
        <pc:spChg chg="mod">
          <ac:chgData name="Ronald Feldner" userId="f7e13380-aa34-4ddd-baee-1b3efbb8d725" providerId="ADAL" clId="{D26EC0D0-A6D6-4BD5-926B-48A91F98E0D5}" dt="2024-11-01T20:47:17.830" v="428" actId="20577"/>
          <ac:spMkLst>
            <pc:docMk/>
            <pc:sldMk cId="2628192071" sldId="1805"/>
            <ac:spMk id="7" creationId="{F81CEADE-B5B3-5CDA-6E1C-62092597CAFF}"/>
          </ac:spMkLst>
        </pc:spChg>
      </pc:sldChg>
      <pc:sldChg chg="new del">
        <pc:chgData name="Ronald Feldner" userId="f7e13380-aa34-4ddd-baee-1b3efbb8d725" providerId="ADAL" clId="{D26EC0D0-A6D6-4BD5-926B-48A91F98E0D5}" dt="2024-11-07T18:34:30.485" v="526" actId="2696"/>
        <pc:sldMkLst>
          <pc:docMk/>
          <pc:sldMk cId="17901151" sldId="1806"/>
        </pc:sldMkLst>
      </pc:sldChg>
      <pc:sldChg chg="addSp modSp new mod">
        <pc:chgData name="Ronald Feldner" userId="f7e13380-aa34-4ddd-baee-1b3efbb8d725" providerId="ADAL" clId="{D26EC0D0-A6D6-4BD5-926B-48A91F98E0D5}" dt="2024-11-07T18:39:07.185" v="1013" actId="20577"/>
        <pc:sldMkLst>
          <pc:docMk/>
          <pc:sldMk cId="1312928665" sldId="1806"/>
        </pc:sldMkLst>
        <pc:spChg chg="mod">
          <ac:chgData name="Ronald Feldner" userId="f7e13380-aa34-4ddd-baee-1b3efbb8d725" providerId="ADAL" clId="{D26EC0D0-A6D6-4BD5-926B-48A91F98E0D5}" dt="2024-11-07T18:38:43.689" v="986" actId="115"/>
          <ac:spMkLst>
            <pc:docMk/>
            <pc:sldMk cId="1312928665" sldId="1806"/>
            <ac:spMk id="2" creationId="{09A266CC-40D5-8218-218A-453AB0249A4C}"/>
          </ac:spMkLst>
        </pc:spChg>
        <pc:spChg chg="add mod">
          <ac:chgData name="Ronald Feldner" userId="f7e13380-aa34-4ddd-baee-1b3efbb8d725" providerId="ADAL" clId="{D26EC0D0-A6D6-4BD5-926B-48A91F98E0D5}" dt="2024-11-07T18:39:07.185" v="1013" actId="20577"/>
          <ac:spMkLst>
            <pc:docMk/>
            <pc:sldMk cId="1312928665" sldId="1806"/>
            <ac:spMk id="3" creationId="{BBE7854F-54FD-66D0-88CC-EC34D7387AAA}"/>
          </ac:spMkLst>
        </pc:spChg>
      </pc:sldChg>
      <pc:sldChg chg="new del">
        <pc:chgData name="Ronald Feldner" userId="f7e13380-aa34-4ddd-baee-1b3efbb8d725" providerId="ADAL" clId="{D26EC0D0-A6D6-4BD5-926B-48A91F98E0D5}" dt="2024-11-07T18:34:25.342" v="525" actId="2696"/>
        <pc:sldMkLst>
          <pc:docMk/>
          <pc:sldMk cId="2765575054" sldId="180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3FE25-1D6A-46AA-B1AF-DAE5D9365A26}"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29883574-27A2-44D5-9E65-9407AEA0B524}">
      <dgm:prSet/>
      <dgm:spPr/>
      <dgm:t>
        <a:bodyPr/>
        <a:lstStyle/>
        <a:p>
          <a:pPr>
            <a:lnSpc>
              <a:spcPct val="100000"/>
            </a:lnSpc>
          </a:pPr>
          <a:r>
            <a:rPr lang="en-US" dirty="0">
              <a:solidFill>
                <a:schemeClr val="accent4">
                  <a:lumMod val="50000"/>
                </a:schemeClr>
              </a:solidFill>
            </a:rPr>
            <a:t>Recent Rainfall Events (2024)</a:t>
          </a:r>
        </a:p>
      </dgm:t>
    </dgm:pt>
    <dgm:pt modelId="{FF905D5C-2166-440F-82C1-C881E3CCB5A7}" type="parTrans" cxnId="{F08674A1-E2D1-42EC-AB4B-3BF6CD7881F5}">
      <dgm:prSet/>
      <dgm:spPr/>
      <dgm:t>
        <a:bodyPr/>
        <a:lstStyle/>
        <a:p>
          <a:endParaRPr lang="en-US"/>
        </a:p>
      </dgm:t>
    </dgm:pt>
    <dgm:pt modelId="{3D3361F3-0CBF-4742-8E27-E6438B3DB2CF}" type="sibTrans" cxnId="{F08674A1-E2D1-42EC-AB4B-3BF6CD7881F5}">
      <dgm:prSet/>
      <dgm:spPr/>
      <dgm:t>
        <a:bodyPr/>
        <a:lstStyle/>
        <a:p>
          <a:endParaRPr lang="en-US"/>
        </a:p>
      </dgm:t>
    </dgm:pt>
    <dgm:pt modelId="{CABD56BE-BD1A-4EFC-838C-B51381DC174D}">
      <dgm:prSet/>
      <dgm:spPr/>
      <dgm:t>
        <a:bodyPr/>
        <a:lstStyle/>
        <a:p>
          <a:pPr>
            <a:lnSpc>
              <a:spcPct val="100000"/>
            </a:lnSpc>
          </a:pPr>
          <a:r>
            <a:rPr lang="en-US" dirty="0">
              <a:solidFill>
                <a:schemeClr val="accent4">
                  <a:lumMod val="50000"/>
                </a:schemeClr>
              </a:solidFill>
            </a:rPr>
            <a:t>City’s Role &amp; Responsibility</a:t>
          </a:r>
        </a:p>
      </dgm:t>
    </dgm:pt>
    <dgm:pt modelId="{78102903-9815-4FE0-9E4A-FC72D97C3DFE}" type="parTrans" cxnId="{3D040A5F-E1ED-44F7-BA90-3DAA20EA7ED7}">
      <dgm:prSet/>
      <dgm:spPr/>
      <dgm:t>
        <a:bodyPr/>
        <a:lstStyle/>
        <a:p>
          <a:endParaRPr lang="en-US"/>
        </a:p>
      </dgm:t>
    </dgm:pt>
    <dgm:pt modelId="{0D8ACAD3-3694-4347-AF21-2653842E7F2C}" type="sibTrans" cxnId="{3D040A5F-E1ED-44F7-BA90-3DAA20EA7ED7}">
      <dgm:prSet/>
      <dgm:spPr/>
      <dgm:t>
        <a:bodyPr/>
        <a:lstStyle/>
        <a:p>
          <a:endParaRPr lang="en-US"/>
        </a:p>
      </dgm:t>
    </dgm:pt>
    <dgm:pt modelId="{0227300C-17E3-4F76-9C9B-717EC5D97FCB}">
      <dgm:prSet/>
      <dgm:spPr/>
      <dgm:t>
        <a:bodyPr/>
        <a:lstStyle/>
        <a:p>
          <a:pPr>
            <a:lnSpc>
              <a:spcPct val="100000"/>
            </a:lnSpc>
          </a:pPr>
          <a:r>
            <a:rPr lang="en-US" dirty="0">
              <a:solidFill>
                <a:schemeClr val="accent4">
                  <a:lumMod val="50000"/>
                </a:schemeClr>
              </a:solidFill>
            </a:rPr>
            <a:t>Stormwater Program Overview</a:t>
          </a:r>
        </a:p>
      </dgm:t>
    </dgm:pt>
    <dgm:pt modelId="{9B9FFCAE-DFEB-4FF6-B416-4EAEB3DDD65D}" type="parTrans" cxnId="{0CC4DE4F-2342-4DD9-A16D-823D87CCC9EE}">
      <dgm:prSet/>
      <dgm:spPr/>
      <dgm:t>
        <a:bodyPr/>
        <a:lstStyle/>
        <a:p>
          <a:endParaRPr lang="en-US"/>
        </a:p>
      </dgm:t>
    </dgm:pt>
    <dgm:pt modelId="{2B44A2E9-A9E7-4889-9B66-4685A0D61C55}" type="sibTrans" cxnId="{0CC4DE4F-2342-4DD9-A16D-823D87CCC9EE}">
      <dgm:prSet/>
      <dgm:spPr/>
      <dgm:t>
        <a:bodyPr/>
        <a:lstStyle/>
        <a:p>
          <a:endParaRPr lang="en-US"/>
        </a:p>
      </dgm:t>
    </dgm:pt>
    <dgm:pt modelId="{508241C4-2611-447D-B09E-C58283040BD7}">
      <dgm:prSet/>
      <dgm:spPr/>
      <dgm:t>
        <a:bodyPr/>
        <a:lstStyle/>
        <a:p>
          <a:pPr>
            <a:lnSpc>
              <a:spcPct val="100000"/>
            </a:lnSpc>
          </a:pPr>
          <a:r>
            <a:rPr lang="en-US" dirty="0">
              <a:solidFill>
                <a:schemeClr val="accent4">
                  <a:lumMod val="50000"/>
                </a:schemeClr>
              </a:solidFill>
            </a:rPr>
            <a:t>Stormwater Program Funding</a:t>
          </a:r>
        </a:p>
      </dgm:t>
    </dgm:pt>
    <dgm:pt modelId="{A27C6C82-7EA0-4DCD-B795-25DB85720646}" type="parTrans" cxnId="{29FA020B-316C-4EBF-87D2-53FBAFA8E37B}">
      <dgm:prSet/>
      <dgm:spPr/>
      <dgm:t>
        <a:bodyPr/>
        <a:lstStyle/>
        <a:p>
          <a:endParaRPr lang="en-US"/>
        </a:p>
      </dgm:t>
    </dgm:pt>
    <dgm:pt modelId="{D729D50A-E46E-4EF5-B598-30339D3A4DA4}" type="sibTrans" cxnId="{29FA020B-316C-4EBF-87D2-53FBAFA8E37B}">
      <dgm:prSet/>
      <dgm:spPr/>
      <dgm:t>
        <a:bodyPr/>
        <a:lstStyle/>
        <a:p>
          <a:endParaRPr lang="en-US"/>
        </a:p>
      </dgm:t>
    </dgm:pt>
    <dgm:pt modelId="{CACBEC34-C1AE-4666-8BB6-60AB9598B77E}">
      <dgm:prSet/>
      <dgm:spPr/>
      <dgm:t>
        <a:bodyPr/>
        <a:lstStyle/>
        <a:p>
          <a:pPr>
            <a:lnSpc>
              <a:spcPct val="100000"/>
            </a:lnSpc>
          </a:pPr>
          <a:r>
            <a:rPr lang="en-US" dirty="0">
              <a:solidFill>
                <a:schemeClr val="accent4">
                  <a:lumMod val="50000"/>
                </a:schemeClr>
              </a:solidFill>
            </a:rPr>
            <a:t>Questions &amp; Discussion</a:t>
          </a:r>
        </a:p>
      </dgm:t>
    </dgm:pt>
    <dgm:pt modelId="{211BA4D6-7AA7-4035-9658-5193E370F2BE}" type="parTrans" cxnId="{34F18744-805C-466C-A47E-EC6A5186526B}">
      <dgm:prSet/>
      <dgm:spPr/>
      <dgm:t>
        <a:bodyPr/>
        <a:lstStyle/>
        <a:p>
          <a:endParaRPr lang="en-US"/>
        </a:p>
      </dgm:t>
    </dgm:pt>
    <dgm:pt modelId="{72C0E6DA-2121-4D0B-B404-30E47083D327}" type="sibTrans" cxnId="{34F18744-805C-466C-A47E-EC6A5186526B}">
      <dgm:prSet/>
      <dgm:spPr/>
      <dgm:t>
        <a:bodyPr/>
        <a:lstStyle/>
        <a:p>
          <a:endParaRPr lang="en-US"/>
        </a:p>
      </dgm:t>
    </dgm:pt>
    <dgm:pt modelId="{7D5C675E-8157-43AC-A9E8-87CC96C554CE}" type="pres">
      <dgm:prSet presAssocID="{3F23FE25-1D6A-46AA-B1AF-DAE5D9365A26}" presName="root" presStyleCnt="0">
        <dgm:presLayoutVars>
          <dgm:dir/>
          <dgm:resizeHandles val="exact"/>
        </dgm:presLayoutVars>
      </dgm:prSet>
      <dgm:spPr/>
    </dgm:pt>
    <dgm:pt modelId="{48A04130-ADF6-4978-BA3C-5CAD474A6ADD}" type="pres">
      <dgm:prSet presAssocID="{29883574-27A2-44D5-9E65-9407AEA0B524}" presName="compNode" presStyleCnt="0"/>
      <dgm:spPr/>
    </dgm:pt>
    <dgm:pt modelId="{9C2371F0-B28B-4CF1-BB38-39BA654AF073}" type="pres">
      <dgm:prSet presAssocID="{29883574-27A2-44D5-9E65-9407AEA0B524}" presName="bgRect" presStyleLbl="bgShp" presStyleIdx="0" presStyleCnt="5"/>
      <dgm:spPr/>
    </dgm:pt>
    <dgm:pt modelId="{9343488B-BA46-4DFB-A01A-091B20A3F87C}" type="pres">
      <dgm:prSet presAssocID="{29883574-27A2-44D5-9E65-9407AEA0B52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in"/>
        </a:ext>
      </dgm:extLst>
    </dgm:pt>
    <dgm:pt modelId="{5B4A8646-329E-43CF-9B44-A4B5132A2D03}" type="pres">
      <dgm:prSet presAssocID="{29883574-27A2-44D5-9E65-9407AEA0B524}" presName="spaceRect" presStyleCnt="0"/>
      <dgm:spPr/>
    </dgm:pt>
    <dgm:pt modelId="{03B21894-2FCA-4DF9-8EB5-BD28D74EC9D5}" type="pres">
      <dgm:prSet presAssocID="{29883574-27A2-44D5-9E65-9407AEA0B524}" presName="parTx" presStyleLbl="revTx" presStyleIdx="0" presStyleCnt="5">
        <dgm:presLayoutVars>
          <dgm:chMax val="0"/>
          <dgm:chPref val="0"/>
        </dgm:presLayoutVars>
      </dgm:prSet>
      <dgm:spPr/>
    </dgm:pt>
    <dgm:pt modelId="{EB678B2A-150A-497D-B9FB-4262B97D424C}" type="pres">
      <dgm:prSet presAssocID="{3D3361F3-0CBF-4742-8E27-E6438B3DB2CF}" presName="sibTrans" presStyleCnt="0"/>
      <dgm:spPr/>
    </dgm:pt>
    <dgm:pt modelId="{7313EC68-DE4D-49A0-A01D-56C6807C3578}" type="pres">
      <dgm:prSet presAssocID="{CABD56BE-BD1A-4EFC-838C-B51381DC174D}" presName="compNode" presStyleCnt="0"/>
      <dgm:spPr/>
    </dgm:pt>
    <dgm:pt modelId="{2D72DA1A-E4C6-405D-A7C9-6F9F190E49CE}" type="pres">
      <dgm:prSet presAssocID="{CABD56BE-BD1A-4EFC-838C-B51381DC174D}" presName="bgRect" presStyleLbl="bgShp" presStyleIdx="1" presStyleCnt="5"/>
      <dgm:spPr/>
    </dgm:pt>
    <dgm:pt modelId="{BEE45DB9-B119-4FBB-8283-79B1E8538E44}" type="pres">
      <dgm:prSet presAssocID="{CABD56BE-BD1A-4EFC-838C-B51381DC174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ty"/>
        </a:ext>
      </dgm:extLst>
    </dgm:pt>
    <dgm:pt modelId="{47F3CB01-5998-4492-8229-9868612FC85F}" type="pres">
      <dgm:prSet presAssocID="{CABD56BE-BD1A-4EFC-838C-B51381DC174D}" presName="spaceRect" presStyleCnt="0"/>
      <dgm:spPr/>
    </dgm:pt>
    <dgm:pt modelId="{DC218DE4-0146-4D7C-887A-F65D7E65045C}" type="pres">
      <dgm:prSet presAssocID="{CABD56BE-BD1A-4EFC-838C-B51381DC174D}" presName="parTx" presStyleLbl="revTx" presStyleIdx="1" presStyleCnt="5">
        <dgm:presLayoutVars>
          <dgm:chMax val="0"/>
          <dgm:chPref val="0"/>
        </dgm:presLayoutVars>
      </dgm:prSet>
      <dgm:spPr/>
    </dgm:pt>
    <dgm:pt modelId="{639670F1-E5FE-415A-B786-D6BFA8BA1511}" type="pres">
      <dgm:prSet presAssocID="{0D8ACAD3-3694-4347-AF21-2653842E7F2C}" presName="sibTrans" presStyleCnt="0"/>
      <dgm:spPr/>
    </dgm:pt>
    <dgm:pt modelId="{A623363F-7ECF-4C81-87CE-FF2857FE1E3C}" type="pres">
      <dgm:prSet presAssocID="{0227300C-17E3-4F76-9C9B-717EC5D97FCB}" presName="compNode" presStyleCnt="0"/>
      <dgm:spPr/>
    </dgm:pt>
    <dgm:pt modelId="{90B57F14-F9B9-4942-BAF9-2A935F69F9A2}" type="pres">
      <dgm:prSet presAssocID="{0227300C-17E3-4F76-9C9B-717EC5D97FCB}" presName="bgRect" presStyleLbl="bgShp" presStyleIdx="2" presStyleCnt="5"/>
      <dgm:spPr/>
    </dgm:pt>
    <dgm:pt modelId="{4BE82E57-30C7-4756-94F4-107D054A51ED}" type="pres">
      <dgm:prSet presAssocID="{0227300C-17E3-4F76-9C9B-717EC5D97FCB}"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ater with solid fill"/>
        </a:ext>
      </dgm:extLst>
    </dgm:pt>
    <dgm:pt modelId="{8FA62967-87DC-4248-9887-AA257BF990FE}" type="pres">
      <dgm:prSet presAssocID="{0227300C-17E3-4F76-9C9B-717EC5D97FCB}" presName="spaceRect" presStyleCnt="0"/>
      <dgm:spPr/>
    </dgm:pt>
    <dgm:pt modelId="{834601CD-4EA7-479B-967B-8171EA9E7714}" type="pres">
      <dgm:prSet presAssocID="{0227300C-17E3-4F76-9C9B-717EC5D97FCB}" presName="parTx" presStyleLbl="revTx" presStyleIdx="2" presStyleCnt="5">
        <dgm:presLayoutVars>
          <dgm:chMax val="0"/>
          <dgm:chPref val="0"/>
        </dgm:presLayoutVars>
      </dgm:prSet>
      <dgm:spPr/>
    </dgm:pt>
    <dgm:pt modelId="{156F6099-AF57-45CD-AC97-C3E8E9A079DB}" type="pres">
      <dgm:prSet presAssocID="{2B44A2E9-A9E7-4889-9B66-4685A0D61C55}" presName="sibTrans" presStyleCnt="0"/>
      <dgm:spPr/>
    </dgm:pt>
    <dgm:pt modelId="{23BFCACB-3442-407C-9005-46EB37BA84A0}" type="pres">
      <dgm:prSet presAssocID="{508241C4-2611-447D-B09E-C58283040BD7}" presName="compNode" presStyleCnt="0"/>
      <dgm:spPr/>
    </dgm:pt>
    <dgm:pt modelId="{E272DAB8-D487-4A39-91EC-B03383FB817A}" type="pres">
      <dgm:prSet presAssocID="{508241C4-2611-447D-B09E-C58283040BD7}" presName="bgRect" presStyleLbl="bgShp" presStyleIdx="3" presStyleCnt="5"/>
      <dgm:spPr/>
    </dgm:pt>
    <dgm:pt modelId="{602B5C4A-6B10-440D-A72C-C8412146C652}" type="pres">
      <dgm:prSet presAssocID="{508241C4-2611-447D-B09E-C58283040BD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5A14B9F4-4750-434F-87E6-583B9611898F}" type="pres">
      <dgm:prSet presAssocID="{508241C4-2611-447D-B09E-C58283040BD7}" presName="spaceRect" presStyleCnt="0"/>
      <dgm:spPr/>
    </dgm:pt>
    <dgm:pt modelId="{D95CD454-D0BF-41AB-BA29-CFE98EF56169}" type="pres">
      <dgm:prSet presAssocID="{508241C4-2611-447D-B09E-C58283040BD7}" presName="parTx" presStyleLbl="revTx" presStyleIdx="3" presStyleCnt="5">
        <dgm:presLayoutVars>
          <dgm:chMax val="0"/>
          <dgm:chPref val="0"/>
        </dgm:presLayoutVars>
      </dgm:prSet>
      <dgm:spPr/>
    </dgm:pt>
    <dgm:pt modelId="{A882EC10-EA9F-460A-927A-5F71CDAD1F42}" type="pres">
      <dgm:prSet presAssocID="{D729D50A-E46E-4EF5-B598-30339D3A4DA4}" presName="sibTrans" presStyleCnt="0"/>
      <dgm:spPr/>
    </dgm:pt>
    <dgm:pt modelId="{FE5FCF6E-67DD-401C-9975-609226757317}" type="pres">
      <dgm:prSet presAssocID="{CACBEC34-C1AE-4666-8BB6-60AB9598B77E}" presName="compNode" presStyleCnt="0"/>
      <dgm:spPr/>
    </dgm:pt>
    <dgm:pt modelId="{5FE26D5C-6891-4ADA-93D6-938C176DF3BE}" type="pres">
      <dgm:prSet presAssocID="{CACBEC34-C1AE-4666-8BB6-60AB9598B77E}" presName="bgRect" presStyleLbl="bgShp" presStyleIdx="4" presStyleCnt="5"/>
      <dgm:spPr/>
    </dgm:pt>
    <dgm:pt modelId="{7B9AB3FF-DE0A-4E0B-A2CE-FFC62B27639D}" type="pres">
      <dgm:prSet presAssocID="{CACBEC34-C1AE-4666-8BB6-60AB9598B77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lp"/>
        </a:ext>
      </dgm:extLst>
    </dgm:pt>
    <dgm:pt modelId="{67CBD799-5DE5-46BB-9891-90479F039518}" type="pres">
      <dgm:prSet presAssocID="{CACBEC34-C1AE-4666-8BB6-60AB9598B77E}" presName="spaceRect" presStyleCnt="0"/>
      <dgm:spPr/>
    </dgm:pt>
    <dgm:pt modelId="{187BE613-656D-4861-9175-05DDFA8F6190}" type="pres">
      <dgm:prSet presAssocID="{CACBEC34-C1AE-4666-8BB6-60AB9598B77E}" presName="parTx" presStyleLbl="revTx" presStyleIdx="4" presStyleCnt="5">
        <dgm:presLayoutVars>
          <dgm:chMax val="0"/>
          <dgm:chPref val="0"/>
        </dgm:presLayoutVars>
      </dgm:prSet>
      <dgm:spPr/>
    </dgm:pt>
  </dgm:ptLst>
  <dgm:cxnLst>
    <dgm:cxn modelId="{62C77F03-F49A-45FE-9531-85F1AEE2EAF7}" type="presOf" srcId="{3F23FE25-1D6A-46AA-B1AF-DAE5D9365A26}" destId="{7D5C675E-8157-43AC-A9E8-87CC96C554CE}" srcOrd="0" destOrd="0" presId="urn:microsoft.com/office/officeart/2018/2/layout/IconVerticalSolidList"/>
    <dgm:cxn modelId="{29FA020B-316C-4EBF-87D2-53FBAFA8E37B}" srcId="{3F23FE25-1D6A-46AA-B1AF-DAE5D9365A26}" destId="{508241C4-2611-447D-B09E-C58283040BD7}" srcOrd="3" destOrd="0" parTransId="{A27C6C82-7EA0-4DCD-B795-25DB85720646}" sibTransId="{D729D50A-E46E-4EF5-B598-30339D3A4DA4}"/>
    <dgm:cxn modelId="{2E75AC1A-5A10-4F8F-AFE5-5B581577D8D6}" type="presOf" srcId="{0227300C-17E3-4F76-9C9B-717EC5D97FCB}" destId="{834601CD-4EA7-479B-967B-8171EA9E7714}" srcOrd="0" destOrd="0" presId="urn:microsoft.com/office/officeart/2018/2/layout/IconVerticalSolidList"/>
    <dgm:cxn modelId="{3D040A5F-E1ED-44F7-BA90-3DAA20EA7ED7}" srcId="{3F23FE25-1D6A-46AA-B1AF-DAE5D9365A26}" destId="{CABD56BE-BD1A-4EFC-838C-B51381DC174D}" srcOrd="1" destOrd="0" parTransId="{78102903-9815-4FE0-9E4A-FC72D97C3DFE}" sibTransId="{0D8ACAD3-3694-4347-AF21-2653842E7F2C}"/>
    <dgm:cxn modelId="{34F18744-805C-466C-A47E-EC6A5186526B}" srcId="{3F23FE25-1D6A-46AA-B1AF-DAE5D9365A26}" destId="{CACBEC34-C1AE-4666-8BB6-60AB9598B77E}" srcOrd="4" destOrd="0" parTransId="{211BA4D6-7AA7-4035-9658-5193E370F2BE}" sibTransId="{72C0E6DA-2121-4D0B-B404-30E47083D327}"/>
    <dgm:cxn modelId="{43A3AE64-32EE-42FA-8164-13FF80D3A6C5}" type="presOf" srcId="{CACBEC34-C1AE-4666-8BB6-60AB9598B77E}" destId="{187BE613-656D-4861-9175-05DDFA8F6190}" srcOrd="0" destOrd="0" presId="urn:microsoft.com/office/officeart/2018/2/layout/IconVerticalSolidList"/>
    <dgm:cxn modelId="{57386E46-7FC3-42D5-8D11-BE816614A40E}" type="presOf" srcId="{508241C4-2611-447D-B09E-C58283040BD7}" destId="{D95CD454-D0BF-41AB-BA29-CFE98EF56169}" srcOrd="0" destOrd="0" presId="urn:microsoft.com/office/officeart/2018/2/layout/IconVerticalSolidList"/>
    <dgm:cxn modelId="{C2FE4969-F99B-45F1-BA09-9F3792F5737D}" type="presOf" srcId="{29883574-27A2-44D5-9E65-9407AEA0B524}" destId="{03B21894-2FCA-4DF9-8EB5-BD28D74EC9D5}" srcOrd="0" destOrd="0" presId="urn:microsoft.com/office/officeart/2018/2/layout/IconVerticalSolidList"/>
    <dgm:cxn modelId="{0CC4DE4F-2342-4DD9-A16D-823D87CCC9EE}" srcId="{3F23FE25-1D6A-46AA-B1AF-DAE5D9365A26}" destId="{0227300C-17E3-4F76-9C9B-717EC5D97FCB}" srcOrd="2" destOrd="0" parTransId="{9B9FFCAE-DFEB-4FF6-B416-4EAEB3DDD65D}" sibTransId="{2B44A2E9-A9E7-4889-9B66-4685A0D61C55}"/>
    <dgm:cxn modelId="{F08674A1-E2D1-42EC-AB4B-3BF6CD7881F5}" srcId="{3F23FE25-1D6A-46AA-B1AF-DAE5D9365A26}" destId="{29883574-27A2-44D5-9E65-9407AEA0B524}" srcOrd="0" destOrd="0" parTransId="{FF905D5C-2166-440F-82C1-C881E3CCB5A7}" sibTransId="{3D3361F3-0CBF-4742-8E27-E6438B3DB2CF}"/>
    <dgm:cxn modelId="{6612C8BB-E75A-4C1F-A494-59ED89B0B2CA}" type="presOf" srcId="{CABD56BE-BD1A-4EFC-838C-B51381DC174D}" destId="{DC218DE4-0146-4D7C-887A-F65D7E65045C}" srcOrd="0" destOrd="0" presId="urn:microsoft.com/office/officeart/2018/2/layout/IconVerticalSolidList"/>
    <dgm:cxn modelId="{EFBA9EE0-F4B4-489E-A8C2-3640E196B3D2}" type="presParOf" srcId="{7D5C675E-8157-43AC-A9E8-87CC96C554CE}" destId="{48A04130-ADF6-4978-BA3C-5CAD474A6ADD}" srcOrd="0" destOrd="0" presId="urn:microsoft.com/office/officeart/2018/2/layout/IconVerticalSolidList"/>
    <dgm:cxn modelId="{7BE0A50A-88F9-4E52-AE42-2F8230775FCC}" type="presParOf" srcId="{48A04130-ADF6-4978-BA3C-5CAD474A6ADD}" destId="{9C2371F0-B28B-4CF1-BB38-39BA654AF073}" srcOrd="0" destOrd="0" presId="urn:microsoft.com/office/officeart/2018/2/layout/IconVerticalSolidList"/>
    <dgm:cxn modelId="{FE518497-AD34-43A3-BC80-344578415718}" type="presParOf" srcId="{48A04130-ADF6-4978-BA3C-5CAD474A6ADD}" destId="{9343488B-BA46-4DFB-A01A-091B20A3F87C}" srcOrd="1" destOrd="0" presId="urn:microsoft.com/office/officeart/2018/2/layout/IconVerticalSolidList"/>
    <dgm:cxn modelId="{D2857BA7-D7F3-45AE-9AE8-624E0DE89248}" type="presParOf" srcId="{48A04130-ADF6-4978-BA3C-5CAD474A6ADD}" destId="{5B4A8646-329E-43CF-9B44-A4B5132A2D03}" srcOrd="2" destOrd="0" presId="urn:microsoft.com/office/officeart/2018/2/layout/IconVerticalSolidList"/>
    <dgm:cxn modelId="{8E3FB833-57C7-453F-A738-0F189B33B428}" type="presParOf" srcId="{48A04130-ADF6-4978-BA3C-5CAD474A6ADD}" destId="{03B21894-2FCA-4DF9-8EB5-BD28D74EC9D5}" srcOrd="3" destOrd="0" presId="urn:microsoft.com/office/officeart/2018/2/layout/IconVerticalSolidList"/>
    <dgm:cxn modelId="{993C7E17-0BDB-4609-BDA0-90D2918AE3DA}" type="presParOf" srcId="{7D5C675E-8157-43AC-A9E8-87CC96C554CE}" destId="{EB678B2A-150A-497D-B9FB-4262B97D424C}" srcOrd="1" destOrd="0" presId="urn:microsoft.com/office/officeart/2018/2/layout/IconVerticalSolidList"/>
    <dgm:cxn modelId="{A8F940C0-E8A8-4541-B3F6-D7BE6C51F435}" type="presParOf" srcId="{7D5C675E-8157-43AC-A9E8-87CC96C554CE}" destId="{7313EC68-DE4D-49A0-A01D-56C6807C3578}" srcOrd="2" destOrd="0" presId="urn:microsoft.com/office/officeart/2018/2/layout/IconVerticalSolidList"/>
    <dgm:cxn modelId="{4EB9056B-72BA-4DFD-A7E9-F44176726691}" type="presParOf" srcId="{7313EC68-DE4D-49A0-A01D-56C6807C3578}" destId="{2D72DA1A-E4C6-405D-A7C9-6F9F190E49CE}" srcOrd="0" destOrd="0" presId="urn:microsoft.com/office/officeart/2018/2/layout/IconVerticalSolidList"/>
    <dgm:cxn modelId="{97121F41-9263-4B6A-A10C-50F3545FD914}" type="presParOf" srcId="{7313EC68-DE4D-49A0-A01D-56C6807C3578}" destId="{BEE45DB9-B119-4FBB-8283-79B1E8538E44}" srcOrd="1" destOrd="0" presId="urn:microsoft.com/office/officeart/2018/2/layout/IconVerticalSolidList"/>
    <dgm:cxn modelId="{96F3022C-52C1-4E1C-9283-1516E7FD22C7}" type="presParOf" srcId="{7313EC68-DE4D-49A0-A01D-56C6807C3578}" destId="{47F3CB01-5998-4492-8229-9868612FC85F}" srcOrd="2" destOrd="0" presId="urn:microsoft.com/office/officeart/2018/2/layout/IconVerticalSolidList"/>
    <dgm:cxn modelId="{BA933FF9-512F-4286-89A5-DB8C749D2D25}" type="presParOf" srcId="{7313EC68-DE4D-49A0-A01D-56C6807C3578}" destId="{DC218DE4-0146-4D7C-887A-F65D7E65045C}" srcOrd="3" destOrd="0" presId="urn:microsoft.com/office/officeart/2018/2/layout/IconVerticalSolidList"/>
    <dgm:cxn modelId="{C86700CE-C260-45E1-B1F2-62AF0BD9811A}" type="presParOf" srcId="{7D5C675E-8157-43AC-A9E8-87CC96C554CE}" destId="{639670F1-E5FE-415A-B786-D6BFA8BA1511}" srcOrd="3" destOrd="0" presId="urn:microsoft.com/office/officeart/2018/2/layout/IconVerticalSolidList"/>
    <dgm:cxn modelId="{020F68F0-C307-4E33-9340-9B1E998EE81C}" type="presParOf" srcId="{7D5C675E-8157-43AC-A9E8-87CC96C554CE}" destId="{A623363F-7ECF-4C81-87CE-FF2857FE1E3C}" srcOrd="4" destOrd="0" presId="urn:microsoft.com/office/officeart/2018/2/layout/IconVerticalSolidList"/>
    <dgm:cxn modelId="{233F1F21-E008-4E55-88CC-71D7AB32FB68}" type="presParOf" srcId="{A623363F-7ECF-4C81-87CE-FF2857FE1E3C}" destId="{90B57F14-F9B9-4942-BAF9-2A935F69F9A2}" srcOrd="0" destOrd="0" presId="urn:microsoft.com/office/officeart/2018/2/layout/IconVerticalSolidList"/>
    <dgm:cxn modelId="{516D1591-6926-415C-9A08-1FFFBAAEC73E}" type="presParOf" srcId="{A623363F-7ECF-4C81-87CE-FF2857FE1E3C}" destId="{4BE82E57-30C7-4756-94F4-107D054A51ED}" srcOrd="1" destOrd="0" presId="urn:microsoft.com/office/officeart/2018/2/layout/IconVerticalSolidList"/>
    <dgm:cxn modelId="{42C81FB2-600D-4FBA-9916-31A34B61D3DA}" type="presParOf" srcId="{A623363F-7ECF-4C81-87CE-FF2857FE1E3C}" destId="{8FA62967-87DC-4248-9887-AA257BF990FE}" srcOrd="2" destOrd="0" presId="urn:microsoft.com/office/officeart/2018/2/layout/IconVerticalSolidList"/>
    <dgm:cxn modelId="{419FAB11-D7F2-46D7-82A2-5C77638A53F6}" type="presParOf" srcId="{A623363F-7ECF-4C81-87CE-FF2857FE1E3C}" destId="{834601CD-4EA7-479B-967B-8171EA9E7714}" srcOrd="3" destOrd="0" presId="urn:microsoft.com/office/officeart/2018/2/layout/IconVerticalSolidList"/>
    <dgm:cxn modelId="{BB6449FE-01AE-4F03-B15E-7E0BC9274AB3}" type="presParOf" srcId="{7D5C675E-8157-43AC-A9E8-87CC96C554CE}" destId="{156F6099-AF57-45CD-AC97-C3E8E9A079DB}" srcOrd="5" destOrd="0" presId="urn:microsoft.com/office/officeart/2018/2/layout/IconVerticalSolidList"/>
    <dgm:cxn modelId="{02D40C72-3FAD-42D5-83C9-5960B36FB47C}" type="presParOf" srcId="{7D5C675E-8157-43AC-A9E8-87CC96C554CE}" destId="{23BFCACB-3442-407C-9005-46EB37BA84A0}" srcOrd="6" destOrd="0" presId="urn:microsoft.com/office/officeart/2018/2/layout/IconVerticalSolidList"/>
    <dgm:cxn modelId="{B2761102-C39E-4EEC-AE14-B8E3F401FF8F}" type="presParOf" srcId="{23BFCACB-3442-407C-9005-46EB37BA84A0}" destId="{E272DAB8-D487-4A39-91EC-B03383FB817A}" srcOrd="0" destOrd="0" presId="urn:microsoft.com/office/officeart/2018/2/layout/IconVerticalSolidList"/>
    <dgm:cxn modelId="{57022F63-6B5E-405B-8DF2-132F352FE2FC}" type="presParOf" srcId="{23BFCACB-3442-407C-9005-46EB37BA84A0}" destId="{602B5C4A-6B10-440D-A72C-C8412146C652}" srcOrd="1" destOrd="0" presId="urn:microsoft.com/office/officeart/2018/2/layout/IconVerticalSolidList"/>
    <dgm:cxn modelId="{AEF57E2C-50DD-454B-A647-1F6A762A142D}" type="presParOf" srcId="{23BFCACB-3442-407C-9005-46EB37BA84A0}" destId="{5A14B9F4-4750-434F-87E6-583B9611898F}" srcOrd="2" destOrd="0" presId="urn:microsoft.com/office/officeart/2018/2/layout/IconVerticalSolidList"/>
    <dgm:cxn modelId="{46E13A33-B5AC-4C6A-8C77-20BDF36C5351}" type="presParOf" srcId="{23BFCACB-3442-407C-9005-46EB37BA84A0}" destId="{D95CD454-D0BF-41AB-BA29-CFE98EF56169}" srcOrd="3" destOrd="0" presId="urn:microsoft.com/office/officeart/2018/2/layout/IconVerticalSolidList"/>
    <dgm:cxn modelId="{0435D67A-D5E4-4B8E-8D57-AAFC130BEE01}" type="presParOf" srcId="{7D5C675E-8157-43AC-A9E8-87CC96C554CE}" destId="{A882EC10-EA9F-460A-927A-5F71CDAD1F42}" srcOrd="7" destOrd="0" presId="urn:microsoft.com/office/officeart/2018/2/layout/IconVerticalSolidList"/>
    <dgm:cxn modelId="{D521CC0A-EC91-4617-B3CF-1D15A8E050D6}" type="presParOf" srcId="{7D5C675E-8157-43AC-A9E8-87CC96C554CE}" destId="{FE5FCF6E-67DD-401C-9975-609226757317}" srcOrd="8" destOrd="0" presId="urn:microsoft.com/office/officeart/2018/2/layout/IconVerticalSolidList"/>
    <dgm:cxn modelId="{ED3E3308-DF8F-4E0B-B1E9-FE32CDC1D9E9}" type="presParOf" srcId="{FE5FCF6E-67DD-401C-9975-609226757317}" destId="{5FE26D5C-6891-4ADA-93D6-938C176DF3BE}" srcOrd="0" destOrd="0" presId="urn:microsoft.com/office/officeart/2018/2/layout/IconVerticalSolidList"/>
    <dgm:cxn modelId="{1C8C4FC9-C723-4A40-8B6B-7DA7728D25E5}" type="presParOf" srcId="{FE5FCF6E-67DD-401C-9975-609226757317}" destId="{7B9AB3FF-DE0A-4E0B-A2CE-FFC62B27639D}" srcOrd="1" destOrd="0" presId="urn:microsoft.com/office/officeart/2018/2/layout/IconVerticalSolidList"/>
    <dgm:cxn modelId="{E2637E7B-2BD0-4800-9A5E-D5286C050EC1}" type="presParOf" srcId="{FE5FCF6E-67DD-401C-9975-609226757317}" destId="{67CBD799-5DE5-46BB-9891-90479F039518}" srcOrd="2" destOrd="0" presId="urn:microsoft.com/office/officeart/2018/2/layout/IconVerticalSolidList"/>
    <dgm:cxn modelId="{75DF5A02-53AE-47DE-A45F-85142D1CA0B2}" type="presParOf" srcId="{FE5FCF6E-67DD-401C-9975-609226757317}" destId="{187BE613-656D-4861-9175-05DDFA8F619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97686C-6F00-4C6F-8E7F-5307DA6EFA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E975E4-771A-4485-8F77-74EFE896D1CA}">
      <dgm:prSet/>
      <dgm:spPr/>
      <dgm:t>
        <a:bodyPr/>
        <a:lstStyle/>
        <a:p>
          <a:r>
            <a:rPr lang="en-US" dirty="0"/>
            <a:t>Issues</a:t>
          </a:r>
        </a:p>
      </dgm:t>
    </dgm:pt>
    <dgm:pt modelId="{61193A68-F269-4AD7-B3FD-5CFF9B99B25D}" type="parTrans" cxnId="{0B478D9B-3D20-4E9D-BE90-66C8B3AED395}">
      <dgm:prSet/>
      <dgm:spPr/>
      <dgm:t>
        <a:bodyPr/>
        <a:lstStyle/>
        <a:p>
          <a:endParaRPr lang="en-US"/>
        </a:p>
      </dgm:t>
    </dgm:pt>
    <dgm:pt modelId="{095CAFDA-EF21-47F0-818E-E52D57596637}" type="sibTrans" cxnId="{0B478D9B-3D20-4E9D-BE90-66C8B3AED395}">
      <dgm:prSet/>
      <dgm:spPr/>
      <dgm:t>
        <a:bodyPr/>
        <a:lstStyle/>
        <a:p>
          <a:endParaRPr lang="en-US"/>
        </a:p>
      </dgm:t>
    </dgm:pt>
    <dgm:pt modelId="{51C29F4F-2C7E-4A29-BFA8-DB2DEFEE30C6}">
      <dgm:prSet/>
      <dgm:spPr/>
      <dgm:t>
        <a:bodyPr/>
        <a:lstStyle/>
        <a:p>
          <a:r>
            <a:rPr lang="en-US" dirty="0"/>
            <a:t>Storm Surge</a:t>
          </a:r>
        </a:p>
      </dgm:t>
    </dgm:pt>
    <dgm:pt modelId="{587D0D4B-0E42-4CC8-A7A6-AC6A12770394}" type="parTrans" cxnId="{34C11CD8-94C9-48F4-B2A6-8B4884F0C636}">
      <dgm:prSet/>
      <dgm:spPr/>
      <dgm:t>
        <a:bodyPr/>
        <a:lstStyle/>
        <a:p>
          <a:endParaRPr lang="en-US"/>
        </a:p>
      </dgm:t>
    </dgm:pt>
    <dgm:pt modelId="{3B69AEA5-5053-4400-ADD4-1038AE2273E6}" type="sibTrans" cxnId="{34C11CD8-94C9-48F4-B2A6-8B4884F0C636}">
      <dgm:prSet/>
      <dgm:spPr/>
      <dgm:t>
        <a:bodyPr/>
        <a:lstStyle/>
        <a:p>
          <a:endParaRPr lang="en-US"/>
        </a:p>
      </dgm:t>
    </dgm:pt>
    <dgm:pt modelId="{707ABB2C-4049-46EC-934F-AC45813FF9ED}">
      <dgm:prSet/>
      <dgm:spPr/>
      <dgm:t>
        <a:bodyPr/>
        <a:lstStyle/>
        <a:p>
          <a:r>
            <a:rPr lang="en-US" dirty="0"/>
            <a:t>Sea Level Rise (~1 foot since 1940)</a:t>
          </a:r>
        </a:p>
      </dgm:t>
    </dgm:pt>
    <dgm:pt modelId="{11F7B6C7-4EFE-4AF6-BE88-CB04BB54F2A7}" type="parTrans" cxnId="{B12107E9-B153-4D4C-BFCA-C5B3AD8F9C66}">
      <dgm:prSet/>
      <dgm:spPr/>
      <dgm:t>
        <a:bodyPr/>
        <a:lstStyle/>
        <a:p>
          <a:endParaRPr lang="en-US"/>
        </a:p>
      </dgm:t>
    </dgm:pt>
    <dgm:pt modelId="{18CB9EF8-8B4C-4BD1-85CD-A0B6A15D85F2}" type="sibTrans" cxnId="{B12107E9-B153-4D4C-BFCA-C5B3AD8F9C66}">
      <dgm:prSet/>
      <dgm:spPr/>
      <dgm:t>
        <a:bodyPr/>
        <a:lstStyle/>
        <a:p>
          <a:endParaRPr lang="en-US"/>
        </a:p>
      </dgm:t>
    </dgm:pt>
    <dgm:pt modelId="{EA6E6C5B-90DC-4EA4-849E-5E54AB28A0E8}">
      <dgm:prSet/>
      <dgm:spPr/>
      <dgm:t>
        <a:bodyPr/>
        <a:lstStyle/>
        <a:p>
          <a:r>
            <a:rPr lang="en-US" dirty="0"/>
            <a:t>Mitigation Measures</a:t>
          </a:r>
        </a:p>
      </dgm:t>
    </dgm:pt>
    <dgm:pt modelId="{547DC45D-4A04-4486-A14F-49581E24CD97}" type="parTrans" cxnId="{09896D72-BAAD-417F-BFED-9511588FCEBB}">
      <dgm:prSet/>
      <dgm:spPr/>
      <dgm:t>
        <a:bodyPr/>
        <a:lstStyle/>
        <a:p>
          <a:endParaRPr lang="en-US"/>
        </a:p>
      </dgm:t>
    </dgm:pt>
    <dgm:pt modelId="{46A29AA9-7DB0-4628-86AE-D59A4AB010B1}" type="sibTrans" cxnId="{09896D72-BAAD-417F-BFED-9511588FCEBB}">
      <dgm:prSet/>
      <dgm:spPr/>
      <dgm:t>
        <a:bodyPr/>
        <a:lstStyle/>
        <a:p>
          <a:endParaRPr lang="en-US"/>
        </a:p>
      </dgm:t>
    </dgm:pt>
    <dgm:pt modelId="{1098D163-088F-4F56-BDDA-60CCAFD828C5}">
      <dgm:prSet/>
      <dgm:spPr/>
      <dgm:t>
        <a:bodyPr/>
        <a:lstStyle/>
        <a:p>
          <a:r>
            <a:rPr lang="en-US" dirty="0"/>
            <a:t>Pump Stations</a:t>
          </a:r>
        </a:p>
      </dgm:t>
    </dgm:pt>
    <dgm:pt modelId="{A891A558-F4DC-47AC-A96A-9DE3E6394EF1}" type="parTrans" cxnId="{B8538A5A-3A3A-4F9E-A7BC-E18B7C331522}">
      <dgm:prSet/>
      <dgm:spPr/>
      <dgm:t>
        <a:bodyPr/>
        <a:lstStyle/>
        <a:p>
          <a:endParaRPr lang="en-US"/>
        </a:p>
      </dgm:t>
    </dgm:pt>
    <dgm:pt modelId="{EBE338EA-04E6-4FDA-8188-9A71A6B56BB0}" type="sibTrans" cxnId="{B8538A5A-3A3A-4F9E-A7BC-E18B7C331522}">
      <dgm:prSet/>
      <dgm:spPr/>
      <dgm:t>
        <a:bodyPr/>
        <a:lstStyle/>
        <a:p>
          <a:endParaRPr lang="en-US"/>
        </a:p>
      </dgm:t>
    </dgm:pt>
    <dgm:pt modelId="{21096F34-0C9D-4979-8594-095AB903765D}">
      <dgm:prSet/>
      <dgm:spPr/>
      <dgm:t>
        <a:bodyPr/>
        <a:lstStyle/>
        <a:p>
          <a:r>
            <a:rPr lang="en-US" dirty="0"/>
            <a:t>Tide Gates</a:t>
          </a:r>
        </a:p>
      </dgm:t>
    </dgm:pt>
    <dgm:pt modelId="{7EDE49F1-45B6-4B26-A9E9-9348E447DE83}" type="parTrans" cxnId="{0261B873-8607-4BB0-A55C-1D8729389172}">
      <dgm:prSet/>
      <dgm:spPr/>
      <dgm:t>
        <a:bodyPr/>
        <a:lstStyle/>
        <a:p>
          <a:endParaRPr lang="en-US"/>
        </a:p>
      </dgm:t>
    </dgm:pt>
    <dgm:pt modelId="{76DBFFAC-6C21-4EB1-B393-1FEAA71B9C50}" type="sibTrans" cxnId="{0261B873-8607-4BB0-A55C-1D8729389172}">
      <dgm:prSet/>
      <dgm:spPr/>
      <dgm:t>
        <a:bodyPr/>
        <a:lstStyle/>
        <a:p>
          <a:endParaRPr lang="en-US"/>
        </a:p>
      </dgm:t>
    </dgm:pt>
    <dgm:pt modelId="{D32AB8D9-A32C-4D06-A8A7-41191CD6E764}">
      <dgm:prSet/>
      <dgm:spPr/>
      <dgm:t>
        <a:bodyPr/>
        <a:lstStyle/>
        <a:p>
          <a:r>
            <a:rPr lang="en-US" dirty="0"/>
            <a:t>Berms, Dikes, Sea Walls</a:t>
          </a:r>
        </a:p>
      </dgm:t>
    </dgm:pt>
    <dgm:pt modelId="{321F1D4A-D0BC-4F95-BD7B-CC983D6C8F68}" type="parTrans" cxnId="{86B923A0-E4CE-431F-9E75-8DE945585F2A}">
      <dgm:prSet/>
      <dgm:spPr/>
      <dgm:t>
        <a:bodyPr/>
        <a:lstStyle/>
        <a:p>
          <a:endParaRPr lang="en-US"/>
        </a:p>
      </dgm:t>
    </dgm:pt>
    <dgm:pt modelId="{58FAF348-8573-4D1E-822F-F3F18E384D55}" type="sibTrans" cxnId="{86B923A0-E4CE-431F-9E75-8DE945585F2A}">
      <dgm:prSet/>
      <dgm:spPr/>
      <dgm:t>
        <a:bodyPr/>
        <a:lstStyle/>
        <a:p>
          <a:endParaRPr lang="en-US"/>
        </a:p>
      </dgm:t>
    </dgm:pt>
    <dgm:pt modelId="{FDC11FD1-F887-4E6A-BDF4-5D897E3C99D4}">
      <dgm:prSet/>
      <dgm:spPr/>
      <dgm:t>
        <a:bodyPr/>
        <a:lstStyle/>
        <a:p>
          <a:r>
            <a:rPr lang="en-US" dirty="0"/>
            <a:t>Design Standards</a:t>
          </a:r>
        </a:p>
      </dgm:t>
    </dgm:pt>
    <dgm:pt modelId="{88EEE75E-ACE1-42B6-96AC-9B4D0413B4B4}" type="parTrans" cxnId="{9CBE3D03-8883-4310-ADDF-34D0E5F95986}">
      <dgm:prSet/>
      <dgm:spPr/>
      <dgm:t>
        <a:bodyPr/>
        <a:lstStyle/>
        <a:p>
          <a:endParaRPr lang="en-US"/>
        </a:p>
      </dgm:t>
    </dgm:pt>
    <dgm:pt modelId="{5DF82353-C30D-4D22-866A-EE67990B97B9}" type="sibTrans" cxnId="{9CBE3D03-8883-4310-ADDF-34D0E5F95986}">
      <dgm:prSet/>
      <dgm:spPr/>
      <dgm:t>
        <a:bodyPr/>
        <a:lstStyle/>
        <a:p>
          <a:endParaRPr lang="en-US"/>
        </a:p>
      </dgm:t>
    </dgm:pt>
    <dgm:pt modelId="{E7F625B0-4495-4968-A20C-36F8BD9E43FE}" type="pres">
      <dgm:prSet presAssocID="{AC97686C-6F00-4C6F-8E7F-5307DA6EFA3B}" presName="linear" presStyleCnt="0">
        <dgm:presLayoutVars>
          <dgm:dir/>
          <dgm:animLvl val="lvl"/>
          <dgm:resizeHandles val="exact"/>
        </dgm:presLayoutVars>
      </dgm:prSet>
      <dgm:spPr/>
    </dgm:pt>
    <dgm:pt modelId="{232C7A2C-0AAA-4006-B807-FE3C31C97E11}" type="pres">
      <dgm:prSet presAssocID="{C0E975E4-771A-4485-8F77-74EFE896D1CA}" presName="parentLin" presStyleCnt="0"/>
      <dgm:spPr/>
    </dgm:pt>
    <dgm:pt modelId="{487C5DDE-5D5F-424B-8659-9B502168689C}" type="pres">
      <dgm:prSet presAssocID="{C0E975E4-771A-4485-8F77-74EFE896D1CA}" presName="parentLeftMargin" presStyleLbl="node1" presStyleIdx="0" presStyleCnt="2"/>
      <dgm:spPr/>
    </dgm:pt>
    <dgm:pt modelId="{2B8F708A-61DA-4F31-9D16-028324C51D77}" type="pres">
      <dgm:prSet presAssocID="{C0E975E4-771A-4485-8F77-74EFE896D1CA}" presName="parentText" presStyleLbl="node1" presStyleIdx="0" presStyleCnt="2">
        <dgm:presLayoutVars>
          <dgm:chMax val="0"/>
          <dgm:bulletEnabled val="1"/>
        </dgm:presLayoutVars>
      </dgm:prSet>
      <dgm:spPr/>
    </dgm:pt>
    <dgm:pt modelId="{5BF0DD47-CEDB-4A19-B72B-96C4A76D405F}" type="pres">
      <dgm:prSet presAssocID="{C0E975E4-771A-4485-8F77-74EFE896D1CA}" presName="negativeSpace" presStyleCnt="0"/>
      <dgm:spPr/>
    </dgm:pt>
    <dgm:pt modelId="{372E867A-EA0D-4E7C-A98D-E662FC1EB8BA}" type="pres">
      <dgm:prSet presAssocID="{C0E975E4-771A-4485-8F77-74EFE896D1CA}" presName="childText" presStyleLbl="conFgAcc1" presStyleIdx="0" presStyleCnt="2">
        <dgm:presLayoutVars>
          <dgm:bulletEnabled val="1"/>
        </dgm:presLayoutVars>
      </dgm:prSet>
      <dgm:spPr/>
    </dgm:pt>
    <dgm:pt modelId="{1CC2CFEB-9312-4613-83BF-851941FEE785}" type="pres">
      <dgm:prSet presAssocID="{095CAFDA-EF21-47F0-818E-E52D57596637}" presName="spaceBetweenRectangles" presStyleCnt="0"/>
      <dgm:spPr/>
    </dgm:pt>
    <dgm:pt modelId="{4AB12EEA-64F3-41DB-A12B-817CAC273380}" type="pres">
      <dgm:prSet presAssocID="{EA6E6C5B-90DC-4EA4-849E-5E54AB28A0E8}" presName="parentLin" presStyleCnt="0"/>
      <dgm:spPr/>
    </dgm:pt>
    <dgm:pt modelId="{4A800639-AF96-4863-878B-E85FD6366A48}" type="pres">
      <dgm:prSet presAssocID="{EA6E6C5B-90DC-4EA4-849E-5E54AB28A0E8}" presName="parentLeftMargin" presStyleLbl="node1" presStyleIdx="0" presStyleCnt="2"/>
      <dgm:spPr/>
    </dgm:pt>
    <dgm:pt modelId="{384ADE2D-6A31-4FCD-A046-5FCB0A258964}" type="pres">
      <dgm:prSet presAssocID="{EA6E6C5B-90DC-4EA4-849E-5E54AB28A0E8}" presName="parentText" presStyleLbl="node1" presStyleIdx="1" presStyleCnt="2">
        <dgm:presLayoutVars>
          <dgm:chMax val="0"/>
          <dgm:bulletEnabled val="1"/>
        </dgm:presLayoutVars>
      </dgm:prSet>
      <dgm:spPr/>
    </dgm:pt>
    <dgm:pt modelId="{41B5A4ED-0DF1-4D91-8819-B6E55762FA41}" type="pres">
      <dgm:prSet presAssocID="{EA6E6C5B-90DC-4EA4-849E-5E54AB28A0E8}" presName="negativeSpace" presStyleCnt="0"/>
      <dgm:spPr/>
    </dgm:pt>
    <dgm:pt modelId="{362E866D-E6B4-450E-8284-B0CAF1DB8DE5}" type="pres">
      <dgm:prSet presAssocID="{EA6E6C5B-90DC-4EA4-849E-5E54AB28A0E8}" presName="childText" presStyleLbl="conFgAcc1" presStyleIdx="1" presStyleCnt="2">
        <dgm:presLayoutVars>
          <dgm:bulletEnabled val="1"/>
        </dgm:presLayoutVars>
      </dgm:prSet>
      <dgm:spPr/>
    </dgm:pt>
  </dgm:ptLst>
  <dgm:cxnLst>
    <dgm:cxn modelId="{9CBE3D03-8883-4310-ADDF-34D0E5F95986}" srcId="{EA6E6C5B-90DC-4EA4-849E-5E54AB28A0E8}" destId="{FDC11FD1-F887-4E6A-BDF4-5D897E3C99D4}" srcOrd="3" destOrd="0" parTransId="{88EEE75E-ACE1-42B6-96AC-9B4D0413B4B4}" sibTransId="{5DF82353-C30D-4D22-866A-EE67990B97B9}"/>
    <dgm:cxn modelId="{1277B628-D917-4D36-B43B-679965FE5C99}" type="presOf" srcId="{51C29F4F-2C7E-4A29-BFA8-DB2DEFEE30C6}" destId="{372E867A-EA0D-4E7C-A98D-E662FC1EB8BA}" srcOrd="0" destOrd="0" presId="urn:microsoft.com/office/officeart/2005/8/layout/list1"/>
    <dgm:cxn modelId="{76FF8749-6CCB-4D38-A906-0095360A3D51}" type="presOf" srcId="{21096F34-0C9D-4979-8594-095AB903765D}" destId="{362E866D-E6B4-450E-8284-B0CAF1DB8DE5}" srcOrd="0" destOrd="1" presId="urn:microsoft.com/office/officeart/2005/8/layout/list1"/>
    <dgm:cxn modelId="{A2174072-F804-4DF8-A70D-841378DC9C1B}" type="presOf" srcId="{EA6E6C5B-90DC-4EA4-849E-5E54AB28A0E8}" destId="{384ADE2D-6A31-4FCD-A046-5FCB0A258964}" srcOrd="1" destOrd="0" presId="urn:microsoft.com/office/officeart/2005/8/layout/list1"/>
    <dgm:cxn modelId="{09896D72-BAAD-417F-BFED-9511588FCEBB}" srcId="{AC97686C-6F00-4C6F-8E7F-5307DA6EFA3B}" destId="{EA6E6C5B-90DC-4EA4-849E-5E54AB28A0E8}" srcOrd="1" destOrd="0" parTransId="{547DC45D-4A04-4486-A14F-49581E24CD97}" sibTransId="{46A29AA9-7DB0-4628-86AE-D59A4AB010B1}"/>
    <dgm:cxn modelId="{0261B873-8607-4BB0-A55C-1D8729389172}" srcId="{EA6E6C5B-90DC-4EA4-849E-5E54AB28A0E8}" destId="{21096F34-0C9D-4979-8594-095AB903765D}" srcOrd="1" destOrd="0" parTransId="{7EDE49F1-45B6-4B26-A9E9-9348E447DE83}" sibTransId="{76DBFFAC-6C21-4EB1-B393-1FEAA71B9C50}"/>
    <dgm:cxn modelId="{B8538A5A-3A3A-4F9E-A7BC-E18B7C331522}" srcId="{EA6E6C5B-90DC-4EA4-849E-5E54AB28A0E8}" destId="{1098D163-088F-4F56-BDDA-60CCAFD828C5}" srcOrd="0" destOrd="0" parTransId="{A891A558-F4DC-47AC-A96A-9DE3E6394EF1}" sibTransId="{EBE338EA-04E6-4FDA-8188-9A71A6B56BB0}"/>
    <dgm:cxn modelId="{E3EFAA89-D801-4C83-8FEF-AEAE425514CC}" type="presOf" srcId="{D32AB8D9-A32C-4D06-A8A7-41191CD6E764}" destId="{362E866D-E6B4-450E-8284-B0CAF1DB8DE5}" srcOrd="0" destOrd="2" presId="urn:microsoft.com/office/officeart/2005/8/layout/list1"/>
    <dgm:cxn modelId="{0B478D9B-3D20-4E9D-BE90-66C8B3AED395}" srcId="{AC97686C-6F00-4C6F-8E7F-5307DA6EFA3B}" destId="{C0E975E4-771A-4485-8F77-74EFE896D1CA}" srcOrd="0" destOrd="0" parTransId="{61193A68-F269-4AD7-B3FD-5CFF9B99B25D}" sibTransId="{095CAFDA-EF21-47F0-818E-E52D57596637}"/>
    <dgm:cxn modelId="{86B923A0-E4CE-431F-9E75-8DE945585F2A}" srcId="{EA6E6C5B-90DC-4EA4-849E-5E54AB28A0E8}" destId="{D32AB8D9-A32C-4D06-A8A7-41191CD6E764}" srcOrd="2" destOrd="0" parTransId="{321F1D4A-D0BC-4F95-BD7B-CC983D6C8F68}" sibTransId="{58FAF348-8573-4D1E-822F-F3F18E384D55}"/>
    <dgm:cxn modelId="{AFFBBAA2-3C1D-46E4-B4E0-EAC381A12B2D}" type="presOf" srcId="{1098D163-088F-4F56-BDDA-60CCAFD828C5}" destId="{362E866D-E6B4-450E-8284-B0CAF1DB8DE5}" srcOrd="0" destOrd="0" presId="urn:microsoft.com/office/officeart/2005/8/layout/list1"/>
    <dgm:cxn modelId="{99338FA9-756C-4F2F-A8B4-91FD0006453B}" type="presOf" srcId="{FDC11FD1-F887-4E6A-BDF4-5D897E3C99D4}" destId="{362E866D-E6B4-450E-8284-B0CAF1DB8DE5}" srcOrd="0" destOrd="3" presId="urn:microsoft.com/office/officeart/2005/8/layout/list1"/>
    <dgm:cxn modelId="{30CE4FAF-453C-4025-8D3C-094891C5F24C}" type="presOf" srcId="{C0E975E4-771A-4485-8F77-74EFE896D1CA}" destId="{2B8F708A-61DA-4F31-9D16-028324C51D77}" srcOrd="1" destOrd="0" presId="urn:microsoft.com/office/officeart/2005/8/layout/list1"/>
    <dgm:cxn modelId="{ADDCA9B8-2B7D-45EA-B036-8053FE0708E3}" type="presOf" srcId="{C0E975E4-771A-4485-8F77-74EFE896D1CA}" destId="{487C5DDE-5D5F-424B-8659-9B502168689C}" srcOrd="0" destOrd="0" presId="urn:microsoft.com/office/officeart/2005/8/layout/list1"/>
    <dgm:cxn modelId="{E700A8C8-2E3A-48C7-9754-7FC5DA824771}" type="presOf" srcId="{707ABB2C-4049-46EC-934F-AC45813FF9ED}" destId="{372E867A-EA0D-4E7C-A98D-E662FC1EB8BA}" srcOrd="0" destOrd="1" presId="urn:microsoft.com/office/officeart/2005/8/layout/list1"/>
    <dgm:cxn modelId="{34C11CD8-94C9-48F4-B2A6-8B4884F0C636}" srcId="{C0E975E4-771A-4485-8F77-74EFE896D1CA}" destId="{51C29F4F-2C7E-4A29-BFA8-DB2DEFEE30C6}" srcOrd="0" destOrd="0" parTransId="{587D0D4B-0E42-4CC8-A7A6-AC6A12770394}" sibTransId="{3B69AEA5-5053-4400-ADD4-1038AE2273E6}"/>
    <dgm:cxn modelId="{B12107E9-B153-4D4C-BFCA-C5B3AD8F9C66}" srcId="{C0E975E4-771A-4485-8F77-74EFE896D1CA}" destId="{707ABB2C-4049-46EC-934F-AC45813FF9ED}" srcOrd="1" destOrd="0" parTransId="{11F7B6C7-4EFE-4AF6-BE88-CB04BB54F2A7}" sibTransId="{18CB9EF8-8B4C-4BD1-85CD-A0B6A15D85F2}"/>
    <dgm:cxn modelId="{FB0310F4-4A9B-4911-9720-891F6C0AB293}" type="presOf" srcId="{EA6E6C5B-90DC-4EA4-849E-5E54AB28A0E8}" destId="{4A800639-AF96-4863-878B-E85FD6366A48}" srcOrd="0" destOrd="0" presId="urn:microsoft.com/office/officeart/2005/8/layout/list1"/>
    <dgm:cxn modelId="{978898FC-DD5B-4879-B0B2-3EFB89802C60}" type="presOf" srcId="{AC97686C-6F00-4C6F-8E7F-5307DA6EFA3B}" destId="{E7F625B0-4495-4968-A20C-36F8BD9E43FE}" srcOrd="0" destOrd="0" presId="urn:microsoft.com/office/officeart/2005/8/layout/list1"/>
    <dgm:cxn modelId="{06099163-C7C7-48F0-8546-895865E268FD}" type="presParOf" srcId="{E7F625B0-4495-4968-A20C-36F8BD9E43FE}" destId="{232C7A2C-0AAA-4006-B807-FE3C31C97E11}" srcOrd="0" destOrd="0" presId="urn:microsoft.com/office/officeart/2005/8/layout/list1"/>
    <dgm:cxn modelId="{1C1A60C6-4BE2-4212-9CBD-1C20529DC8FE}" type="presParOf" srcId="{232C7A2C-0AAA-4006-B807-FE3C31C97E11}" destId="{487C5DDE-5D5F-424B-8659-9B502168689C}" srcOrd="0" destOrd="0" presId="urn:microsoft.com/office/officeart/2005/8/layout/list1"/>
    <dgm:cxn modelId="{F3BF5D09-3B6E-4B54-AEA2-E87E35F5C364}" type="presParOf" srcId="{232C7A2C-0AAA-4006-B807-FE3C31C97E11}" destId="{2B8F708A-61DA-4F31-9D16-028324C51D77}" srcOrd="1" destOrd="0" presId="urn:microsoft.com/office/officeart/2005/8/layout/list1"/>
    <dgm:cxn modelId="{F7A6D9EE-393E-4501-8F2C-C2510BC0921F}" type="presParOf" srcId="{E7F625B0-4495-4968-A20C-36F8BD9E43FE}" destId="{5BF0DD47-CEDB-4A19-B72B-96C4A76D405F}" srcOrd="1" destOrd="0" presId="urn:microsoft.com/office/officeart/2005/8/layout/list1"/>
    <dgm:cxn modelId="{B1981142-3017-46E4-A3EF-BEE76ED895BA}" type="presParOf" srcId="{E7F625B0-4495-4968-A20C-36F8BD9E43FE}" destId="{372E867A-EA0D-4E7C-A98D-E662FC1EB8BA}" srcOrd="2" destOrd="0" presId="urn:microsoft.com/office/officeart/2005/8/layout/list1"/>
    <dgm:cxn modelId="{3DA84C46-0D46-4663-B18B-D3819DF84E67}" type="presParOf" srcId="{E7F625B0-4495-4968-A20C-36F8BD9E43FE}" destId="{1CC2CFEB-9312-4613-83BF-851941FEE785}" srcOrd="3" destOrd="0" presId="urn:microsoft.com/office/officeart/2005/8/layout/list1"/>
    <dgm:cxn modelId="{E77E49D3-BB6F-4293-ACC5-A89080311439}" type="presParOf" srcId="{E7F625B0-4495-4968-A20C-36F8BD9E43FE}" destId="{4AB12EEA-64F3-41DB-A12B-817CAC273380}" srcOrd="4" destOrd="0" presId="urn:microsoft.com/office/officeart/2005/8/layout/list1"/>
    <dgm:cxn modelId="{A5495FC9-B35E-4653-A823-419BA364FC5C}" type="presParOf" srcId="{4AB12EEA-64F3-41DB-A12B-817CAC273380}" destId="{4A800639-AF96-4863-878B-E85FD6366A48}" srcOrd="0" destOrd="0" presId="urn:microsoft.com/office/officeart/2005/8/layout/list1"/>
    <dgm:cxn modelId="{DCCF82B9-976F-4F37-8D05-D4EF2156A303}" type="presParOf" srcId="{4AB12EEA-64F3-41DB-A12B-817CAC273380}" destId="{384ADE2D-6A31-4FCD-A046-5FCB0A258964}" srcOrd="1" destOrd="0" presId="urn:microsoft.com/office/officeart/2005/8/layout/list1"/>
    <dgm:cxn modelId="{4D914467-C587-419C-9B2F-6CC08E7FB705}" type="presParOf" srcId="{E7F625B0-4495-4968-A20C-36F8BD9E43FE}" destId="{41B5A4ED-0DF1-4D91-8819-B6E55762FA41}" srcOrd="5" destOrd="0" presId="urn:microsoft.com/office/officeart/2005/8/layout/list1"/>
    <dgm:cxn modelId="{DF8C915E-42C2-442D-A952-8AD02BAF1D3F}" type="presParOf" srcId="{E7F625B0-4495-4968-A20C-36F8BD9E43FE}" destId="{362E866D-E6B4-450E-8284-B0CAF1DB8DE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E996A9-F7ED-48C6-B9DD-46EB073BFD4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9A734CED-947C-4FD4-BBE6-A56AB5C82F78}">
      <dgm:prSet/>
      <dgm:spPr/>
      <dgm:t>
        <a:bodyPr/>
        <a:lstStyle/>
        <a:p>
          <a:pPr>
            <a:lnSpc>
              <a:spcPct val="100000"/>
            </a:lnSpc>
          </a:pPr>
          <a:r>
            <a:rPr lang="en-US" b="0" dirty="0">
              <a:solidFill>
                <a:schemeClr val="accent4">
                  <a:lumMod val="50000"/>
                </a:schemeClr>
              </a:solidFill>
            </a:rPr>
            <a:t>Drainage System Operations, Maintenance, and Repair</a:t>
          </a:r>
          <a:endParaRPr lang="en-US" dirty="0">
            <a:solidFill>
              <a:schemeClr val="accent4">
                <a:lumMod val="50000"/>
              </a:schemeClr>
            </a:solidFill>
          </a:endParaRPr>
        </a:p>
      </dgm:t>
    </dgm:pt>
    <dgm:pt modelId="{1F1269DB-A8C4-4AA4-8BC1-7C84DF77DC87}" type="parTrans" cxnId="{F82F0AA1-6A46-4981-829D-F7B8D6C10D1C}">
      <dgm:prSet/>
      <dgm:spPr/>
      <dgm:t>
        <a:bodyPr/>
        <a:lstStyle/>
        <a:p>
          <a:endParaRPr lang="en-US"/>
        </a:p>
      </dgm:t>
    </dgm:pt>
    <dgm:pt modelId="{A351BA76-3C74-4B7D-9BAC-95A3F7D6FCA5}" type="sibTrans" cxnId="{F82F0AA1-6A46-4981-829D-F7B8D6C10D1C}">
      <dgm:prSet/>
      <dgm:spPr/>
      <dgm:t>
        <a:bodyPr/>
        <a:lstStyle/>
        <a:p>
          <a:endParaRPr lang="en-US"/>
        </a:p>
      </dgm:t>
    </dgm:pt>
    <dgm:pt modelId="{2913F44E-4085-430A-8F83-AB7BFF79B762}">
      <dgm:prSet/>
      <dgm:spPr/>
      <dgm:t>
        <a:bodyPr/>
        <a:lstStyle/>
        <a:p>
          <a:pPr>
            <a:lnSpc>
              <a:spcPct val="100000"/>
            </a:lnSpc>
          </a:pPr>
          <a:r>
            <a:rPr lang="en-US" dirty="0">
              <a:solidFill>
                <a:schemeClr val="accent4">
                  <a:lumMod val="50000"/>
                </a:schemeClr>
              </a:solidFill>
            </a:rPr>
            <a:t>Regulatory Compliance activities required by the State and Federal Governments</a:t>
          </a:r>
        </a:p>
      </dgm:t>
    </dgm:pt>
    <dgm:pt modelId="{42C201E0-48F6-42CD-9590-807557D34EB5}" type="parTrans" cxnId="{806F6109-0910-4021-8E9C-846F395DC347}">
      <dgm:prSet/>
      <dgm:spPr/>
      <dgm:t>
        <a:bodyPr/>
        <a:lstStyle/>
        <a:p>
          <a:endParaRPr lang="en-US"/>
        </a:p>
      </dgm:t>
    </dgm:pt>
    <dgm:pt modelId="{D593E4C0-D39E-41B5-9B54-DDBF888D59B0}" type="sibTrans" cxnId="{806F6109-0910-4021-8E9C-846F395DC347}">
      <dgm:prSet/>
      <dgm:spPr/>
      <dgm:t>
        <a:bodyPr/>
        <a:lstStyle/>
        <a:p>
          <a:endParaRPr lang="en-US"/>
        </a:p>
      </dgm:t>
    </dgm:pt>
    <dgm:pt modelId="{68E32DE1-7F63-45F0-8E68-8B2F114B6A33}">
      <dgm:prSet/>
      <dgm:spPr/>
      <dgm:t>
        <a:bodyPr/>
        <a:lstStyle/>
        <a:p>
          <a:pPr>
            <a:lnSpc>
              <a:spcPct val="100000"/>
            </a:lnSpc>
          </a:pPr>
          <a:r>
            <a:rPr lang="en-US" dirty="0">
              <a:solidFill>
                <a:schemeClr val="accent4">
                  <a:lumMod val="50000"/>
                </a:schemeClr>
              </a:solidFill>
            </a:rPr>
            <a:t>Capital Improvement Program for Flood Control, Drainage Conveyance, and Water Quality</a:t>
          </a:r>
        </a:p>
      </dgm:t>
    </dgm:pt>
    <dgm:pt modelId="{20EACDFD-812A-46A9-A511-2D9B0E40E1D3}" type="parTrans" cxnId="{38EFEB7D-7C79-49AC-A3A2-2215DA2611CF}">
      <dgm:prSet/>
      <dgm:spPr/>
      <dgm:t>
        <a:bodyPr/>
        <a:lstStyle/>
        <a:p>
          <a:endParaRPr lang="en-US"/>
        </a:p>
      </dgm:t>
    </dgm:pt>
    <dgm:pt modelId="{0EBBB9A0-9AB6-416E-BC66-1C201CEDE3AA}" type="sibTrans" cxnId="{38EFEB7D-7C79-49AC-A3A2-2215DA2611CF}">
      <dgm:prSet/>
      <dgm:spPr/>
      <dgm:t>
        <a:bodyPr/>
        <a:lstStyle/>
        <a:p>
          <a:endParaRPr lang="en-US"/>
        </a:p>
      </dgm:t>
    </dgm:pt>
    <dgm:pt modelId="{61D7D0CA-324A-46B5-9552-368409694DA6}" type="pres">
      <dgm:prSet presAssocID="{09E996A9-F7ED-48C6-B9DD-46EB073BFD43}" presName="root" presStyleCnt="0">
        <dgm:presLayoutVars>
          <dgm:dir/>
          <dgm:resizeHandles val="exact"/>
        </dgm:presLayoutVars>
      </dgm:prSet>
      <dgm:spPr/>
    </dgm:pt>
    <dgm:pt modelId="{BBE4B369-90E7-4F5D-BC3A-42F116DF7A62}" type="pres">
      <dgm:prSet presAssocID="{9A734CED-947C-4FD4-BBE6-A56AB5C82F78}" presName="compNode" presStyleCnt="0"/>
      <dgm:spPr/>
    </dgm:pt>
    <dgm:pt modelId="{DD7091EE-58CA-42BC-80E5-E02F3941FB77}" type="pres">
      <dgm:prSet presAssocID="{9A734CED-947C-4FD4-BBE6-A56AB5C82F78}" presName="bgRect" presStyleLbl="bgShp" presStyleIdx="0" presStyleCnt="3"/>
      <dgm:spPr/>
    </dgm:pt>
    <dgm:pt modelId="{E073CA74-A98D-4124-B529-8C2E236D2A4D}" type="pres">
      <dgm:prSet presAssocID="{9A734CED-947C-4FD4-BBE6-A56AB5C82F7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ain with solid fill"/>
        </a:ext>
      </dgm:extLst>
    </dgm:pt>
    <dgm:pt modelId="{9DE87960-2E8B-4A07-AB7F-8AC7DB016781}" type="pres">
      <dgm:prSet presAssocID="{9A734CED-947C-4FD4-BBE6-A56AB5C82F78}" presName="spaceRect" presStyleCnt="0"/>
      <dgm:spPr/>
    </dgm:pt>
    <dgm:pt modelId="{2D6F881D-FE82-4862-B3CF-F17426DBEBB6}" type="pres">
      <dgm:prSet presAssocID="{9A734CED-947C-4FD4-BBE6-A56AB5C82F78}" presName="parTx" presStyleLbl="revTx" presStyleIdx="0" presStyleCnt="3">
        <dgm:presLayoutVars>
          <dgm:chMax val="0"/>
          <dgm:chPref val="0"/>
        </dgm:presLayoutVars>
      </dgm:prSet>
      <dgm:spPr/>
    </dgm:pt>
    <dgm:pt modelId="{96CF2A08-2969-4FC4-8D7C-EA1C09B6A6F7}" type="pres">
      <dgm:prSet presAssocID="{A351BA76-3C74-4B7D-9BAC-95A3F7D6FCA5}" presName="sibTrans" presStyleCnt="0"/>
      <dgm:spPr/>
    </dgm:pt>
    <dgm:pt modelId="{201DC78F-6944-484A-97D2-39066FEE2298}" type="pres">
      <dgm:prSet presAssocID="{2913F44E-4085-430A-8F83-AB7BFF79B762}" presName="compNode" presStyleCnt="0"/>
      <dgm:spPr/>
    </dgm:pt>
    <dgm:pt modelId="{0D803A5D-7B13-48B8-AC66-906E5B1BC522}" type="pres">
      <dgm:prSet presAssocID="{2913F44E-4085-430A-8F83-AB7BFF79B762}" presName="bgRect" presStyleLbl="bgShp" presStyleIdx="1" presStyleCnt="3"/>
      <dgm:spPr/>
    </dgm:pt>
    <dgm:pt modelId="{BBD269C6-F0B4-4B8F-85C3-3F96C80EB54A}" type="pres">
      <dgm:prSet presAssocID="{2913F44E-4085-430A-8F83-AB7BFF79B7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E611DD06-17A2-4F11-8ACD-4ACBADB45C1B}" type="pres">
      <dgm:prSet presAssocID="{2913F44E-4085-430A-8F83-AB7BFF79B762}" presName="spaceRect" presStyleCnt="0"/>
      <dgm:spPr/>
    </dgm:pt>
    <dgm:pt modelId="{74752E48-2834-41C4-894D-D12B3F5AB3F9}" type="pres">
      <dgm:prSet presAssocID="{2913F44E-4085-430A-8F83-AB7BFF79B762}" presName="parTx" presStyleLbl="revTx" presStyleIdx="1" presStyleCnt="3">
        <dgm:presLayoutVars>
          <dgm:chMax val="0"/>
          <dgm:chPref val="0"/>
        </dgm:presLayoutVars>
      </dgm:prSet>
      <dgm:spPr/>
    </dgm:pt>
    <dgm:pt modelId="{E3CC5286-DC3C-40E9-99A0-327914028940}" type="pres">
      <dgm:prSet presAssocID="{D593E4C0-D39E-41B5-9B54-DDBF888D59B0}" presName="sibTrans" presStyleCnt="0"/>
      <dgm:spPr/>
    </dgm:pt>
    <dgm:pt modelId="{F6E7C61E-260D-4981-983A-BFA50AD6F014}" type="pres">
      <dgm:prSet presAssocID="{68E32DE1-7F63-45F0-8E68-8B2F114B6A33}" presName="compNode" presStyleCnt="0"/>
      <dgm:spPr/>
    </dgm:pt>
    <dgm:pt modelId="{B9FFE51E-73B6-4206-9881-4DB5F06DE69B}" type="pres">
      <dgm:prSet presAssocID="{68E32DE1-7F63-45F0-8E68-8B2F114B6A33}" presName="bgRect" presStyleLbl="bgShp" presStyleIdx="2" presStyleCnt="3"/>
      <dgm:spPr/>
    </dgm:pt>
    <dgm:pt modelId="{F96F278F-EAC4-4975-834F-E122DC558A6C}" type="pres">
      <dgm:prSet presAssocID="{68E32DE1-7F63-45F0-8E68-8B2F114B6A3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xcavator with solid fill"/>
        </a:ext>
      </dgm:extLst>
    </dgm:pt>
    <dgm:pt modelId="{B947745F-40F7-4719-AB3C-F86CB534A0C3}" type="pres">
      <dgm:prSet presAssocID="{68E32DE1-7F63-45F0-8E68-8B2F114B6A33}" presName="spaceRect" presStyleCnt="0"/>
      <dgm:spPr/>
    </dgm:pt>
    <dgm:pt modelId="{BA1753C5-B972-43AC-940F-828065B18F55}" type="pres">
      <dgm:prSet presAssocID="{68E32DE1-7F63-45F0-8E68-8B2F114B6A33}" presName="parTx" presStyleLbl="revTx" presStyleIdx="2" presStyleCnt="3">
        <dgm:presLayoutVars>
          <dgm:chMax val="0"/>
          <dgm:chPref val="0"/>
        </dgm:presLayoutVars>
      </dgm:prSet>
      <dgm:spPr/>
    </dgm:pt>
  </dgm:ptLst>
  <dgm:cxnLst>
    <dgm:cxn modelId="{806F6109-0910-4021-8E9C-846F395DC347}" srcId="{09E996A9-F7ED-48C6-B9DD-46EB073BFD43}" destId="{2913F44E-4085-430A-8F83-AB7BFF79B762}" srcOrd="1" destOrd="0" parTransId="{42C201E0-48F6-42CD-9590-807557D34EB5}" sibTransId="{D593E4C0-D39E-41B5-9B54-DDBF888D59B0}"/>
    <dgm:cxn modelId="{51966843-B38D-471A-9236-EBA015565927}" type="presOf" srcId="{2913F44E-4085-430A-8F83-AB7BFF79B762}" destId="{74752E48-2834-41C4-894D-D12B3F5AB3F9}" srcOrd="0" destOrd="0" presId="urn:microsoft.com/office/officeart/2018/2/layout/IconVerticalSolidList"/>
    <dgm:cxn modelId="{38EFEB7D-7C79-49AC-A3A2-2215DA2611CF}" srcId="{09E996A9-F7ED-48C6-B9DD-46EB073BFD43}" destId="{68E32DE1-7F63-45F0-8E68-8B2F114B6A33}" srcOrd="2" destOrd="0" parTransId="{20EACDFD-812A-46A9-A511-2D9B0E40E1D3}" sibTransId="{0EBBB9A0-9AB6-416E-BC66-1C201CEDE3AA}"/>
    <dgm:cxn modelId="{4A2D1FA0-C14A-402A-A60C-9FB835CF0F93}" type="presOf" srcId="{68E32DE1-7F63-45F0-8E68-8B2F114B6A33}" destId="{BA1753C5-B972-43AC-940F-828065B18F55}" srcOrd="0" destOrd="0" presId="urn:microsoft.com/office/officeart/2018/2/layout/IconVerticalSolidList"/>
    <dgm:cxn modelId="{F82F0AA1-6A46-4981-829D-F7B8D6C10D1C}" srcId="{09E996A9-F7ED-48C6-B9DD-46EB073BFD43}" destId="{9A734CED-947C-4FD4-BBE6-A56AB5C82F78}" srcOrd="0" destOrd="0" parTransId="{1F1269DB-A8C4-4AA4-8BC1-7C84DF77DC87}" sibTransId="{A351BA76-3C74-4B7D-9BAC-95A3F7D6FCA5}"/>
    <dgm:cxn modelId="{D2C9A5C0-0904-4931-B9A4-EAE62C5F73E5}" type="presOf" srcId="{9A734CED-947C-4FD4-BBE6-A56AB5C82F78}" destId="{2D6F881D-FE82-4862-B3CF-F17426DBEBB6}" srcOrd="0" destOrd="0" presId="urn:microsoft.com/office/officeart/2018/2/layout/IconVerticalSolidList"/>
    <dgm:cxn modelId="{97DDEFE6-C6E8-4154-A6D7-A937CA152BD3}" type="presOf" srcId="{09E996A9-F7ED-48C6-B9DD-46EB073BFD43}" destId="{61D7D0CA-324A-46B5-9552-368409694DA6}" srcOrd="0" destOrd="0" presId="urn:microsoft.com/office/officeart/2018/2/layout/IconVerticalSolidList"/>
    <dgm:cxn modelId="{5D757B51-29AA-4B0F-9A36-3CFA204E24A6}" type="presParOf" srcId="{61D7D0CA-324A-46B5-9552-368409694DA6}" destId="{BBE4B369-90E7-4F5D-BC3A-42F116DF7A62}" srcOrd="0" destOrd="0" presId="urn:microsoft.com/office/officeart/2018/2/layout/IconVerticalSolidList"/>
    <dgm:cxn modelId="{A80857EE-5695-445C-BF00-A52D3203B01A}" type="presParOf" srcId="{BBE4B369-90E7-4F5D-BC3A-42F116DF7A62}" destId="{DD7091EE-58CA-42BC-80E5-E02F3941FB77}" srcOrd="0" destOrd="0" presId="urn:microsoft.com/office/officeart/2018/2/layout/IconVerticalSolidList"/>
    <dgm:cxn modelId="{21F89D4F-17E0-4E01-BFEB-A5B57DCF0D7F}" type="presParOf" srcId="{BBE4B369-90E7-4F5D-BC3A-42F116DF7A62}" destId="{E073CA74-A98D-4124-B529-8C2E236D2A4D}" srcOrd="1" destOrd="0" presId="urn:microsoft.com/office/officeart/2018/2/layout/IconVerticalSolidList"/>
    <dgm:cxn modelId="{7CEFA1A6-80C3-4BF1-B1AE-A86F1D97265D}" type="presParOf" srcId="{BBE4B369-90E7-4F5D-BC3A-42F116DF7A62}" destId="{9DE87960-2E8B-4A07-AB7F-8AC7DB016781}" srcOrd="2" destOrd="0" presId="urn:microsoft.com/office/officeart/2018/2/layout/IconVerticalSolidList"/>
    <dgm:cxn modelId="{F9C1A69A-E000-445B-8798-4C674C22128A}" type="presParOf" srcId="{BBE4B369-90E7-4F5D-BC3A-42F116DF7A62}" destId="{2D6F881D-FE82-4862-B3CF-F17426DBEBB6}" srcOrd="3" destOrd="0" presId="urn:microsoft.com/office/officeart/2018/2/layout/IconVerticalSolidList"/>
    <dgm:cxn modelId="{6808DC1C-38EF-44CC-8564-3C9742F7FF5A}" type="presParOf" srcId="{61D7D0CA-324A-46B5-9552-368409694DA6}" destId="{96CF2A08-2969-4FC4-8D7C-EA1C09B6A6F7}" srcOrd="1" destOrd="0" presId="urn:microsoft.com/office/officeart/2018/2/layout/IconVerticalSolidList"/>
    <dgm:cxn modelId="{8DC1776E-E2B7-44E4-9318-7B935E25647F}" type="presParOf" srcId="{61D7D0CA-324A-46B5-9552-368409694DA6}" destId="{201DC78F-6944-484A-97D2-39066FEE2298}" srcOrd="2" destOrd="0" presId="urn:microsoft.com/office/officeart/2018/2/layout/IconVerticalSolidList"/>
    <dgm:cxn modelId="{83D967EC-F77B-4BF5-8D5A-8914D3040071}" type="presParOf" srcId="{201DC78F-6944-484A-97D2-39066FEE2298}" destId="{0D803A5D-7B13-48B8-AC66-906E5B1BC522}" srcOrd="0" destOrd="0" presId="urn:microsoft.com/office/officeart/2018/2/layout/IconVerticalSolidList"/>
    <dgm:cxn modelId="{B63718F4-2362-4A63-AEDC-A765F812842F}" type="presParOf" srcId="{201DC78F-6944-484A-97D2-39066FEE2298}" destId="{BBD269C6-F0B4-4B8F-85C3-3F96C80EB54A}" srcOrd="1" destOrd="0" presId="urn:microsoft.com/office/officeart/2018/2/layout/IconVerticalSolidList"/>
    <dgm:cxn modelId="{DEBB0583-D39C-4FFF-9163-89FD3B17193E}" type="presParOf" srcId="{201DC78F-6944-484A-97D2-39066FEE2298}" destId="{E611DD06-17A2-4F11-8ACD-4ACBADB45C1B}" srcOrd="2" destOrd="0" presId="urn:microsoft.com/office/officeart/2018/2/layout/IconVerticalSolidList"/>
    <dgm:cxn modelId="{58594F37-C3AE-4A8A-B1BE-F390DE392E01}" type="presParOf" srcId="{201DC78F-6944-484A-97D2-39066FEE2298}" destId="{74752E48-2834-41C4-894D-D12B3F5AB3F9}" srcOrd="3" destOrd="0" presId="urn:microsoft.com/office/officeart/2018/2/layout/IconVerticalSolidList"/>
    <dgm:cxn modelId="{B5B00E02-0E8D-47D2-B6BC-EBECC835A86F}" type="presParOf" srcId="{61D7D0CA-324A-46B5-9552-368409694DA6}" destId="{E3CC5286-DC3C-40E9-99A0-327914028940}" srcOrd="3" destOrd="0" presId="urn:microsoft.com/office/officeart/2018/2/layout/IconVerticalSolidList"/>
    <dgm:cxn modelId="{2545B35D-FBD2-4A6C-92BE-6F5615215AA2}" type="presParOf" srcId="{61D7D0CA-324A-46B5-9552-368409694DA6}" destId="{F6E7C61E-260D-4981-983A-BFA50AD6F014}" srcOrd="4" destOrd="0" presId="urn:microsoft.com/office/officeart/2018/2/layout/IconVerticalSolidList"/>
    <dgm:cxn modelId="{1EA10F2B-181C-4F9D-BBEF-2B985476882A}" type="presParOf" srcId="{F6E7C61E-260D-4981-983A-BFA50AD6F014}" destId="{B9FFE51E-73B6-4206-9881-4DB5F06DE69B}" srcOrd="0" destOrd="0" presId="urn:microsoft.com/office/officeart/2018/2/layout/IconVerticalSolidList"/>
    <dgm:cxn modelId="{DB3082D7-4662-4770-B920-C7BEEB86DAE5}" type="presParOf" srcId="{F6E7C61E-260D-4981-983A-BFA50AD6F014}" destId="{F96F278F-EAC4-4975-834F-E122DC558A6C}" srcOrd="1" destOrd="0" presId="urn:microsoft.com/office/officeart/2018/2/layout/IconVerticalSolidList"/>
    <dgm:cxn modelId="{7527E115-3DF3-463D-B8B3-621E71FFB1E8}" type="presParOf" srcId="{F6E7C61E-260D-4981-983A-BFA50AD6F014}" destId="{B947745F-40F7-4719-AB3C-F86CB534A0C3}" srcOrd="2" destOrd="0" presId="urn:microsoft.com/office/officeart/2018/2/layout/IconVerticalSolidList"/>
    <dgm:cxn modelId="{E7738B9B-12F9-435E-8F76-D490AA37E04A}" type="presParOf" srcId="{F6E7C61E-260D-4981-983A-BFA50AD6F014}" destId="{BA1753C5-B972-43AC-940F-828065B18F5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BEDD7D-8CDE-47FC-8127-9F6D4B9A331F}"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13A3B52A-632E-4342-8CBB-6C703AEE1DFB}">
      <dgm:prSet/>
      <dgm:spPr/>
      <dgm:t>
        <a:bodyPr/>
        <a:lstStyle/>
        <a:p>
          <a:r>
            <a:rPr lang="en-US" dirty="0"/>
            <a:t>Stormwater Pump Station Improvements</a:t>
          </a:r>
        </a:p>
      </dgm:t>
    </dgm:pt>
    <dgm:pt modelId="{7062205E-1F64-4A9F-B558-2812ACB67433}" type="parTrans" cxnId="{1F84F22E-E5C4-4DC3-8072-45562138B941}">
      <dgm:prSet/>
      <dgm:spPr/>
      <dgm:t>
        <a:bodyPr/>
        <a:lstStyle/>
        <a:p>
          <a:endParaRPr lang="en-US"/>
        </a:p>
      </dgm:t>
    </dgm:pt>
    <dgm:pt modelId="{00D85B7E-4CC8-4273-B375-29DAB99552B3}" type="sibTrans" cxnId="{1F84F22E-E5C4-4DC3-8072-45562138B941}">
      <dgm:prSet/>
      <dgm:spPr/>
      <dgm:t>
        <a:bodyPr/>
        <a:lstStyle/>
        <a:p>
          <a:endParaRPr lang="en-US"/>
        </a:p>
      </dgm:t>
    </dgm:pt>
    <dgm:pt modelId="{D1CD6AB0-D807-4DFB-9418-7E8D6B85EF5F}">
      <dgm:prSet/>
      <dgm:spPr/>
      <dgm:t>
        <a:bodyPr/>
        <a:lstStyle/>
        <a:p>
          <a:r>
            <a:rPr lang="en-US" dirty="0"/>
            <a:t>12 Projects</a:t>
          </a:r>
        </a:p>
      </dgm:t>
    </dgm:pt>
    <dgm:pt modelId="{CC1EAD9A-B8AC-4736-B189-07660F3F6AA4}" type="parTrans" cxnId="{DD3B8CA2-AC46-4696-AF37-AF43717296D8}">
      <dgm:prSet/>
      <dgm:spPr/>
      <dgm:t>
        <a:bodyPr/>
        <a:lstStyle/>
        <a:p>
          <a:endParaRPr lang="en-US"/>
        </a:p>
      </dgm:t>
    </dgm:pt>
    <dgm:pt modelId="{4176D4F8-E3D3-4117-AB07-C5C916227DDA}" type="sibTrans" cxnId="{DD3B8CA2-AC46-4696-AF37-AF43717296D8}">
      <dgm:prSet/>
      <dgm:spPr/>
      <dgm:t>
        <a:bodyPr/>
        <a:lstStyle/>
        <a:p>
          <a:endParaRPr lang="en-US"/>
        </a:p>
      </dgm:t>
    </dgm:pt>
    <dgm:pt modelId="{BFCC738C-E818-43D2-9EBF-6AE2F757508D}">
      <dgm:prSet/>
      <dgm:spPr/>
      <dgm:t>
        <a:bodyPr/>
        <a:lstStyle/>
        <a:p>
          <a:r>
            <a:rPr lang="en-US" dirty="0"/>
            <a:t>Total Cost: $46.6 Million </a:t>
          </a:r>
          <a:r>
            <a:rPr lang="en-US" i="1" dirty="0"/>
            <a:t>(Funded at $16.25 Million)</a:t>
          </a:r>
        </a:p>
      </dgm:t>
    </dgm:pt>
    <dgm:pt modelId="{01ED7E6E-23F0-403E-BE5E-C3ABA8FC4732}" type="parTrans" cxnId="{59F948A7-ED99-4BAA-B3D1-9BA7DBEBA004}">
      <dgm:prSet/>
      <dgm:spPr/>
      <dgm:t>
        <a:bodyPr/>
        <a:lstStyle/>
        <a:p>
          <a:endParaRPr lang="en-US"/>
        </a:p>
      </dgm:t>
    </dgm:pt>
    <dgm:pt modelId="{7F717778-61DE-40D4-9AE7-01707927DD5C}" type="sibTrans" cxnId="{59F948A7-ED99-4BAA-B3D1-9BA7DBEBA004}">
      <dgm:prSet/>
      <dgm:spPr/>
      <dgm:t>
        <a:bodyPr/>
        <a:lstStyle/>
        <a:p>
          <a:endParaRPr lang="en-US"/>
        </a:p>
      </dgm:t>
    </dgm:pt>
    <dgm:pt modelId="{E8BE7F75-FEA3-4215-9A99-01FD7D9A5A37}">
      <dgm:prSet/>
      <dgm:spPr/>
      <dgm:t>
        <a:bodyPr/>
        <a:lstStyle/>
        <a:p>
          <a:r>
            <a:rPr lang="en-US" dirty="0"/>
            <a:t>Localized Stormwater Infrastructure Construction Improvements</a:t>
          </a:r>
        </a:p>
      </dgm:t>
    </dgm:pt>
    <dgm:pt modelId="{5CF13764-E055-430C-9D8D-30F5DA3EC8AA}" type="parTrans" cxnId="{A27692B9-5834-4DD3-A9B1-1DC7583B59BF}">
      <dgm:prSet/>
      <dgm:spPr/>
      <dgm:t>
        <a:bodyPr/>
        <a:lstStyle/>
        <a:p>
          <a:endParaRPr lang="en-US"/>
        </a:p>
      </dgm:t>
    </dgm:pt>
    <dgm:pt modelId="{E55122F9-AF9F-48D3-87C2-447CB55685D2}" type="sibTrans" cxnId="{A27692B9-5834-4DD3-A9B1-1DC7583B59BF}">
      <dgm:prSet/>
      <dgm:spPr/>
      <dgm:t>
        <a:bodyPr/>
        <a:lstStyle/>
        <a:p>
          <a:endParaRPr lang="en-US"/>
        </a:p>
      </dgm:t>
    </dgm:pt>
    <dgm:pt modelId="{4485ED8C-7463-42B0-A9DD-0DD44C982101}">
      <dgm:prSet/>
      <dgm:spPr/>
      <dgm:t>
        <a:bodyPr/>
        <a:lstStyle/>
        <a:p>
          <a:r>
            <a:rPr lang="en-US" dirty="0"/>
            <a:t>13 Projects</a:t>
          </a:r>
        </a:p>
      </dgm:t>
    </dgm:pt>
    <dgm:pt modelId="{2B960316-4924-4C81-865E-23873BC41755}" type="parTrans" cxnId="{A0CEDFD1-1D09-4890-8A11-162FE96774FF}">
      <dgm:prSet/>
      <dgm:spPr/>
      <dgm:t>
        <a:bodyPr/>
        <a:lstStyle/>
        <a:p>
          <a:endParaRPr lang="en-US"/>
        </a:p>
      </dgm:t>
    </dgm:pt>
    <dgm:pt modelId="{17114F15-3D58-4C81-B3DD-A89D14B092CC}" type="sibTrans" cxnId="{A0CEDFD1-1D09-4890-8A11-162FE96774FF}">
      <dgm:prSet/>
      <dgm:spPr/>
      <dgm:t>
        <a:bodyPr/>
        <a:lstStyle/>
        <a:p>
          <a:endParaRPr lang="en-US"/>
        </a:p>
      </dgm:t>
    </dgm:pt>
    <dgm:pt modelId="{8F482100-5FBB-42E4-B168-54F5B18419CA}">
      <dgm:prSet/>
      <dgm:spPr/>
      <dgm:t>
        <a:bodyPr/>
        <a:lstStyle/>
        <a:p>
          <a:r>
            <a:rPr lang="en-US" dirty="0"/>
            <a:t>Total Cost: $22.3 Million </a:t>
          </a:r>
          <a:r>
            <a:rPr lang="en-US" i="1" dirty="0"/>
            <a:t>(Funded at $4.01 Million)</a:t>
          </a:r>
          <a:r>
            <a:rPr lang="en-US" dirty="0"/>
            <a:t>  </a:t>
          </a:r>
        </a:p>
      </dgm:t>
    </dgm:pt>
    <dgm:pt modelId="{1BD047F3-A82D-42BC-BCDE-55A210A5E107}" type="parTrans" cxnId="{E7BE9F60-E68E-4510-9F2F-0EBEAAD671F2}">
      <dgm:prSet/>
      <dgm:spPr/>
      <dgm:t>
        <a:bodyPr/>
        <a:lstStyle/>
        <a:p>
          <a:endParaRPr lang="en-US"/>
        </a:p>
      </dgm:t>
    </dgm:pt>
    <dgm:pt modelId="{3FF42D35-C42A-42E7-A9C3-4360D313CA78}" type="sibTrans" cxnId="{E7BE9F60-E68E-4510-9F2F-0EBEAAD671F2}">
      <dgm:prSet/>
      <dgm:spPr/>
      <dgm:t>
        <a:bodyPr/>
        <a:lstStyle/>
        <a:p>
          <a:endParaRPr lang="en-US"/>
        </a:p>
      </dgm:t>
    </dgm:pt>
    <dgm:pt modelId="{7E0128ED-A927-4285-A6E1-A1B1F9F51225}">
      <dgm:prSet/>
      <dgm:spPr/>
      <dgm:t>
        <a:bodyPr/>
        <a:lstStyle/>
        <a:p>
          <a:r>
            <a:rPr lang="en-US" dirty="0"/>
            <a:t>Stormwater Yearly Capital Programs and Repairs</a:t>
          </a:r>
        </a:p>
      </dgm:t>
    </dgm:pt>
    <dgm:pt modelId="{6EF42416-2321-4C01-8719-E9657D52CA3A}" type="parTrans" cxnId="{52EEEDEF-596B-4011-A303-7E7538596302}">
      <dgm:prSet/>
      <dgm:spPr/>
      <dgm:t>
        <a:bodyPr/>
        <a:lstStyle/>
        <a:p>
          <a:endParaRPr lang="en-US"/>
        </a:p>
      </dgm:t>
    </dgm:pt>
    <dgm:pt modelId="{638399D1-0EF8-40F3-B615-3270E5055765}" type="sibTrans" cxnId="{52EEEDEF-596B-4011-A303-7E7538596302}">
      <dgm:prSet/>
      <dgm:spPr/>
      <dgm:t>
        <a:bodyPr/>
        <a:lstStyle/>
        <a:p>
          <a:endParaRPr lang="en-US"/>
        </a:p>
      </dgm:t>
    </dgm:pt>
    <dgm:pt modelId="{36A7B406-30B4-4E9C-B617-D16834EED92D}">
      <dgm:prSet/>
      <dgm:spPr/>
      <dgm:t>
        <a:bodyPr/>
        <a:lstStyle/>
        <a:p>
          <a:r>
            <a:rPr lang="en-US" dirty="0"/>
            <a:t>3 Projects</a:t>
          </a:r>
        </a:p>
      </dgm:t>
    </dgm:pt>
    <dgm:pt modelId="{B129518C-7603-4093-A755-C6FC069CF572}" type="parTrans" cxnId="{710CD5A8-4E58-4CFF-A73F-70A15BECF74A}">
      <dgm:prSet/>
      <dgm:spPr/>
      <dgm:t>
        <a:bodyPr/>
        <a:lstStyle/>
        <a:p>
          <a:endParaRPr lang="en-US"/>
        </a:p>
      </dgm:t>
    </dgm:pt>
    <dgm:pt modelId="{A5CD8582-8E92-4BD3-B81A-B98E31E49F06}" type="sibTrans" cxnId="{710CD5A8-4E58-4CFF-A73F-70A15BECF74A}">
      <dgm:prSet/>
      <dgm:spPr/>
      <dgm:t>
        <a:bodyPr/>
        <a:lstStyle/>
        <a:p>
          <a:endParaRPr lang="en-US"/>
        </a:p>
      </dgm:t>
    </dgm:pt>
    <dgm:pt modelId="{342B289D-3A5E-409C-A2BF-03A7428A5FE6}">
      <dgm:prSet/>
      <dgm:spPr/>
      <dgm:t>
        <a:bodyPr/>
        <a:lstStyle/>
        <a:p>
          <a:r>
            <a:rPr lang="en-US" dirty="0"/>
            <a:t>Total Cost: $2 Million/Year </a:t>
          </a:r>
          <a:r>
            <a:rPr lang="en-US" i="1" dirty="0"/>
            <a:t>(90% Funded Annually)</a:t>
          </a:r>
        </a:p>
      </dgm:t>
    </dgm:pt>
    <dgm:pt modelId="{36653CF5-1F24-4CBE-AD2E-A0087B642025}" type="parTrans" cxnId="{663FD6FC-F1D5-4905-8AE0-00418A0050B6}">
      <dgm:prSet/>
      <dgm:spPr/>
      <dgm:t>
        <a:bodyPr/>
        <a:lstStyle/>
        <a:p>
          <a:endParaRPr lang="en-US"/>
        </a:p>
      </dgm:t>
    </dgm:pt>
    <dgm:pt modelId="{713C7383-001A-4EB6-BCF1-B447C8A6E143}" type="sibTrans" cxnId="{663FD6FC-F1D5-4905-8AE0-00418A0050B6}">
      <dgm:prSet/>
      <dgm:spPr/>
      <dgm:t>
        <a:bodyPr/>
        <a:lstStyle/>
        <a:p>
          <a:endParaRPr lang="en-US"/>
        </a:p>
      </dgm:t>
    </dgm:pt>
    <dgm:pt modelId="{EF07D7B4-ED66-427C-8374-D937740530D6}">
      <dgm:prSet/>
      <dgm:spPr/>
      <dgm:t>
        <a:bodyPr/>
        <a:lstStyle/>
        <a:p>
          <a:r>
            <a:rPr lang="en-US" dirty="0"/>
            <a:t>Flood Study Modeling and Basin Studies</a:t>
          </a:r>
        </a:p>
      </dgm:t>
    </dgm:pt>
    <dgm:pt modelId="{CDB5E4CE-ECFB-48AC-ACE4-3206C9269752}" type="parTrans" cxnId="{CD86C598-E897-4F9A-A62A-A801FFF3CF2F}">
      <dgm:prSet/>
      <dgm:spPr/>
      <dgm:t>
        <a:bodyPr/>
        <a:lstStyle/>
        <a:p>
          <a:endParaRPr lang="en-US"/>
        </a:p>
      </dgm:t>
    </dgm:pt>
    <dgm:pt modelId="{6B06FD87-B96C-4F27-8621-8C90BF326004}" type="sibTrans" cxnId="{CD86C598-E897-4F9A-A62A-A801FFF3CF2F}">
      <dgm:prSet/>
      <dgm:spPr/>
      <dgm:t>
        <a:bodyPr/>
        <a:lstStyle/>
        <a:p>
          <a:endParaRPr lang="en-US"/>
        </a:p>
      </dgm:t>
    </dgm:pt>
    <dgm:pt modelId="{94B8ABF6-10C6-4258-BB88-835E37E64A97}">
      <dgm:prSet/>
      <dgm:spPr/>
      <dgm:t>
        <a:bodyPr/>
        <a:lstStyle/>
        <a:p>
          <a:r>
            <a:rPr lang="en-US" dirty="0"/>
            <a:t>14 of 24 Basins Remain to be Modeled</a:t>
          </a:r>
        </a:p>
      </dgm:t>
    </dgm:pt>
    <dgm:pt modelId="{4012FAC5-12B3-4F38-ADA2-7DBF96513CF8}" type="parTrans" cxnId="{08FC05F2-B1C4-4590-9726-9BE12E6872CC}">
      <dgm:prSet/>
      <dgm:spPr/>
      <dgm:t>
        <a:bodyPr/>
        <a:lstStyle/>
        <a:p>
          <a:endParaRPr lang="en-US"/>
        </a:p>
      </dgm:t>
    </dgm:pt>
    <dgm:pt modelId="{DB60348E-540A-4CA2-AC47-B4019C537484}" type="sibTrans" cxnId="{08FC05F2-B1C4-4590-9726-9BE12E6872CC}">
      <dgm:prSet/>
      <dgm:spPr/>
      <dgm:t>
        <a:bodyPr/>
        <a:lstStyle/>
        <a:p>
          <a:endParaRPr lang="en-US"/>
        </a:p>
      </dgm:t>
    </dgm:pt>
    <dgm:pt modelId="{5C9C2271-4B08-4DEF-88F0-4E44D9D1C165}">
      <dgm:prSet/>
      <dgm:spPr/>
      <dgm:t>
        <a:bodyPr/>
        <a:lstStyle/>
        <a:p>
          <a:r>
            <a:rPr lang="en-US" dirty="0"/>
            <a:t>Total Cost : $1.4 Million </a:t>
          </a:r>
          <a:r>
            <a:rPr lang="en-US" i="1" dirty="0"/>
            <a:t>(Funded at $150,000 Annually)</a:t>
          </a:r>
        </a:p>
      </dgm:t>
    </dgm:pt>
    <dgm:pt modelId="{35A11396-2861-44F2-BECD-4913A855A2A7}" type="parTrans" cxnId="{C83E6E08-96FD-4EAD-8570-2B448AD3AA3F}">
      <dgm:prSet/>
      <dgm:spPr/>
      <dgm:t>
        <a:bodyPr/>
        <a:lstStyle/>
        <a:p>
          <a:endParaRPr lang="en-US"/>
        </a:p>
      </dgm:t>
    </dgm:pt>
    <dgm:pt modelId="{33CCC49D-F996-45DA-8AB1-67A5E3DE3970}" type="sibTrans" cxnId="{C83E6E08-96FD-4EAD-8570-2B448AD3AA3F}">
      <dgm:prSet/>
      <dgm:spPr/>
      <dgm:t>
        <a:bodyPr/>
        <a:lstStyle/>
        <a:p>
          <a:endParaRPr lang="en-US"/>
        </a:p>
      </dgm:t>
    </dgm:pt>
    <dgm:pt modelId="{9EF83C25-3EEC-467D-8D2D-668485C565FC}">
      <dgm:prSet/>
      <dgm:spPr/>
      <dgm:t>
        <a:bodyPr/>
        <a:lstStyle/>
        <a:p>
          <a:r>
            <a:rPr lang="en-US" dirty="0"/>
            <a:t>Drainage Basin Stormwater Infrastructure Construction Improvements</a:t>
          </a:r>
        </a:p>
      </dgm:t>
    </dgm:pt>
    <dgm:pt modelId="{35127F9F-381F-4E23-915A-F6492C320BC4}" type="parTrans" cxnId="{5FAD6669-6DC5-44D8-844B-8596958F40FF}">
      <dgm:prSet/>
      <dgm:spPr/>
      <dgm:t>
        <a:bodyPr/>
        <a:lstStyle/>
        <a:p>
          <a:endParaRPr lang="en-US"/>
        </a:p>
      </dgm:t>
    </dgm:pt>
    <dgm:pt modelId="{AE6B5016-4FE1-443E-B031-2B52468ADE01}" type="sibTrans" cxnId="{5FAD6669-6DC5-44D8-844B-8596958F40FF}">
      <dgm:prSet/>
      <dgm:spPr/>
      <dgm:t>
        <a:bodyPr/>
        <a:lstStyle/>
        <a:p>
          <a:endParaRPr lang="en-US"/>
        </a:p>
      </dgm:t>
    </dgm:pt>
    <dgm:pt modelId="{53FA7BDB-E33F-42A8-B6E4-092546E0A9B3}">
      <dgm:prSet/>
      <dgm:spPr/>
      <dgm:t>
        <a:bodyPr/>
        <a:lstStyle/>
        <a:p>
          <a:r>
            <a:rPr lang="en-US" dirty="0"/>
            <a:t>25 Projects</a:t>
          </a:r>
        </a:p>
      </dgm:t>
    </dgm:pt>
    <dgm:pt modelId="{90AEBE2E-586E-4238-A4B0-09025D576368}" type="parTrans" cxnId="{B975A87A-D90A-458B-A854-C4DB74E3544D}">
      <dgm:prSet/>
      <dgm:spPr/>
      <dgm:t>
        <a:bodyPr/>
        <a:lstStyle/>
        <a:p>
          <a:endParaRPr lang="en-US"/>
        </a:p>
      </dgm:t>
    </dgm:pt>
    <dgm:pt modelId="{6C7EA356-D488-41B3-B6AE-C8D0E4D895CC}" type="sibTrans" cxnId="{B975A87A-D90A-458B-A854-C4DB74E3544D}">
      <dgm:prSet/>
      <dgm:spPr/>
      <dgm:t>
        <a:bodyPr/>
        <a:lstStyle/>
        <a:p>
          <a:endParaRPr lang="en-US"/>
        </a:p>
      </dgm:t>
    </dgm:pt>
    <dgm:pt modelId="{BEB88202-223D-416A-9C24-5401BF7BB156}">
      <dgm:prSet/>
      <dgm:spPr/>
      <dgm:t>
        <a:bodyPr/>
        <a:lstStyle/>
        <a:p>
          <a:r>
            <a:rPr lang="en-US" dirty="0"/>
            <a:t>Total Cost: $330 Million </a:t>
          </a:r>
          <a:r>
            <a:rPr lang="en-US" i="1" dirty="0"/>
            <a:t>(Funded at $135 Million)</a:t>
          </a:r>
        </a:p>
      </dgm:t>
    </dgm:pt>
    <dgm:pt modelId="{22E2B38A-B42D-45C7-8059-49089774A7D9}" type="parTrans" cxnId="{295CDB95-FDD0-4AE8-AB24-C96088C14B98}">
      <dgm:prSet/>
      <dgm:spPr/>
      <dgm:t>
        <a:bodyPr/>
        <a:lstStyle/>
        <a:p>
          <a:endParaRPr lang="en-US"/>
        </a:p>
      </dgm:t>
    </dgm:pt>
    <dgm:pt modelId="{C4158555-2DBF-4440-9D1A-157F2C6D7956}" type="sibTrans" cxnId="{295CDB95-FDD0-4AE8-AB24-C96088C14B98}">
      <dgm:prSet/>
      <dgm:spPr/>
      <dgm:t>
        <a:bodyPr/>
        <a:lstStyle/>
        <a:p>
          <a:endParaRPr lang="en-US"/>
        </a:p>
      </dgm:t>
    </dgm:pt>
    <dgm:pt modelId="{4CAE64E4-A83D-434A-85EA-044090F4A362}" type="pres">
      <dgm:prSet presAssocID="{0FBEDD7D-8CDE-47FC-8127-9F6D4B9A331F}" presName="linear" presStyleCnt="0">
        <dgm:presLayoutVars>
          <dgm:dir/>
          <dgm:animLvl val="lvl"/>
          <dgm:resizeHandles val="exact"/>
        </dgm:presLayoutVars>
      </dgm:prSet>
      <dgm:spPr/>
    </dgm:pt>
    <dgm:pt modelId="{FAA3A321-7E20-4CEB-B446-C260573DBE16}" type="pres">
      <dgm:prSet presAssocID="{13A3B52A-632E-4342-8CBB-6C703AEE1DFB}" presName="parentLin" presStyleCnt="0"/>
      <dgm:spPr/>
    </dgm:pt>
    <dgm:pt modelId="{2F04B689-5A0D-42D6-B585-3F96A91338CB}" type="pres">
      <dgm:prSet presAssocID="{13A3B52A-632E-4342-8CBB-6C703AEE1DFB}" presName="parentLeftMargin" presStyleLbl="node1" presStyleIdx="0" presStyleCnt="5"/>
      <dgm:spPr/>
    </dgm:pt>
    <dgm:pt modelId="{2F4481C6-1D2A-4AE2-A6AD-625587174FE7}" type="pres">
      <dgm:prSet presAssocID="{13A3B52A-632E-4342-8CBB-6C703AEE1DFB}" presName="parentText" presStyleLbl="node1" presStyleIdx="0" presStyleCnt="5">
        <dgm:presLayoutVars>
          <dgm:chMax val="0"/>
          <dgm:bulletEnabled val="1"/>
        </dgm:presLayoutVars>
      </dgm:prSet>
      <dgm:spPr/>
    </dgm:pt>
    <dgm:pt modelId="{FDDA917B-62FD-4978-8E51-882C9B7DAFCB}" type="pres">
      <dgm:prSet presAssocID="{13A3B52A-632E-4342-8CBB-6C703AEE1DFB}" presName="negativeSpace" presStyleCnt="0"/>
      <dgm:spPr/>
    </dgm:pt>
    <dgm:pt modelId="{429EE2E8-03E1-4EE1-B13A-C80C3F4A00EC}" type="pres">
      <dgm:prSet presAssocID="{13A3B52A-632E-4342-8CBB-6C703AEE1DFB}" presName="childText" presStyleLbl="conFgAcc1" presStyleIdx="0" presStyleCnt="5">
        <dgm:presLayoutVars>
          <dgm:bulletEnabled val="1"/>
        </dgm:presLayoutVars>
      </dgm:prSet>
      <dgm:spPr/>
    </dgm:pt>
    <dgm:pt modelId="{4B85102E-CAC8-4AE1-9BE3-E4E667A8E3C6}" type="pres">
      <dgm:prSet presAssocID="{00D85B7E-4CC8-4273-B375-29DAB99552B3}" presName="spaceBetweenRectangles" presStyleCnt="0"/>
      <dgm:spPr/>
    </dgm:pt>
    <dgm:pt modelId="{52C198E4-795C-4CEA-BFA2-F26E2E42F8E8}" type="pres">
      <dgm:prSet presAssocID="{E8BE7F75-FEA3-4215-9A99-01FD7D9A5A37}" presName="parentLin" presStyleCnt="0"/>
      <dgm:spPr/>
    </dgm:pt>
    <dgm:pt modelId="{7C57EFBC-2041-4385-B46B-9A7C95A5B57F}" type="pres">
      <dgm:prSet presAssocID="{E8BE7F75-FEA3-4215-9A99-01FD7D9A5A37}" presName="parentLeftMargin" presStyleLbl="node1" presStyleIdx="0" presStyleCnt="5"/>
      <dgm:spPr/>
    </dgm:pt>
    <dgm:pt modelId="{FA315D41-DBFF-407E-AF11-9AD63DA418C9}" type="pres">
      <dgm:prSet presAssocID="{E8BE7F75-FEA3-4215-9A99-01FD7D9A5A37}" presName="parentText" presStyleLbl="node1" presStyleIdx="1" presStyleCnt="5">
        <dgm:presLayoutVars>
          <dgm:chMax val="0"/>
          <dgm:bulletEnabled val="1"/>
        </dgm:presLayoutVars>
      </dgm:prSet>
      <dgm:spPr/>
    </dgm:pt>
    <dgm:pt modelId="{C7E01DEE-F6C5-400D-BD40-66DE5E9325CA}" type="pres">
      <dgm:prSet presAssocID="{E8BE7F75-FEA3-4215-9A99-01FD7D9A5A37}" presName="negativeSpace" presStyleCnt="0"/>
      <dgm:spPr/>
    </dgm:pt>
    <dgm:pt modelId="{30C49784-2EB3-4978-80C4-27B37BAFC9B5}" type="pres">
      <dgm:prSet presAssocID="{E8BE7F75-FEA3-4215-9A99-01FD7D9A5A37}" presName="childText" presStyleLbl="conFgAcc1" presStyleIdx="1" presStyleCnt="5">
        <dgm:presLayoutVars>
          <dgm:bulletEnabled val="1"/>
        </dgm:presLayoutVars>
      </dgm:prSet>
      <dgm:spPr/>
    </dgm:pt>
    <dgm:pt modelId="{46DC10A5-CD34-40A4-9BA3-BFC3A3AF5E33}" type="pres">
      <dgm:prSet presAssocID="{E55122F9-AF9F-48D3-87C2-447CB55685D2}" presName="spaceBetweenRectangles" presStyleCnt="0"/>
      <dgm:spPr/>
    </dgm:pt>
    <dgm:pt modelId="{FBA5DC59-CBBC-4433-AB16-D7A8684CFBFF}" type="pres">
      <dgm:prSet presAssocID="{7E0128ED-A927-4285-A6E1-A1B1F9F51225}" presName="parentLin" presStyleCnt="0"/>
      <dgm:spPr/>
    </dgm:pt>
    <dgm:pt modelId="{438086B6-0BD2-4FF6-9242-9906AFD8CA62}" type="pres">
      <dgm:prSet presAssocID="{7E0128ED-A927-4285-A6E1-A1B1F9F51225}" presName="parentLeftMargin" presStyleLbl="node1" presStyleIdx="1" presStyleCnt="5"/>
      <dgm:spPr/>
    </dgm:pt>
    <dgm:pt modelId="{2C898091-AB2E-46AA-937C-12ACEB8464D2}" type="pres">
      <dgm:prSet presAssocID="{7E0128ED-A927-4285-A6E1-A1B1F9F51225}" presName="parentText" presStyleLbl="node1" presStyleIdx="2" presStyleCnt="5">
        <dgm:presLayoutVars>
          <dgm:chMax val="0"/>
          <dgm:bulletEnabled val="1"/>
        </dgm:presLayoutVars>
      </dgm:prSet>
      <dgm:spPr/>
    </dgm:pt>
    <dgm:pt modelId="{B8DA1987-BB99-44F4-953E-784C1DCAD745}" type="pres">
      <dgm:prSet presAssocID="{7E0128ED-A927-4285-A6E1-A1B1F9F51225}" presName="negativeSpace" presStyleCnt="0"/>
      <dgm:spPr/>
    </dgm:pt>
    <dgm:pt modelId="{64EA4092-6FCF-4003-9845-7F55F2B78BB3}" type="pres">
      <dgm:prSet presAssocID="{7E0128ED-A927-4285-A6E1-A1B1F9F51225}" presName="childText" presStyleLbl="conFgAcc1" presStyleIdx="2" presStyleCnt="5">
        <dgm:presLayoutVars>
          <dgm:bulletEnabled val="1"/>
        </dgm:presLayoutVars>
      </dgm:prSet>
      <dgm:spPr/>
    </dgm:pt>
    <dgm:pt modelId="{DFC45F82-2D09-4B80-966E-0CEF6D819DAE}" type="pres">
      <dgm:prSet presAssocID="{638399D1-0EF8-40F3-B615-3270E5055765}" presName="spaceBetweenRectangles" presStyleCnt="0"/>
      <dgm:spPr/>
    </dgm:pt>
    <dgm:pt modelId="{7A47CAA6-4A2F-406B-8056-8E3FC63E0BA4}" type="pres">
      <dgm:prSet presAssocID="{EF07D7B4-ED66-427C-8374-D937740530D6}" presName="parentLin" presStyleCnt="0"/>
      <dgm:spPr/>
    </dgm:pt>
    <dgm:pt modelId="{AA3D9964-1B71-49C6-BCB8-1C2A7FAFA094}" type="pres">
      <dgm:prSet presAssocID="{EF07D7B4-ED66-427C-8374-D937740530D6}" presName="parentLeftMargin" presStyleLbl="node1" presStyleIdx="2" presStyleCnt="5"/>
      <dgm:spPr/>
    </dgm:pt>
    <dgm:pt modelId="{7EEA04A1-B0DE-47AE-A872-34A4E3AB5870}" type="pres">
      <dgm:prSet presAssocID="{EF07D7B4-ED66-427C-8374-D937740530D6}" presName="parentText" presStyleLbl="node1" presStyleIdx="3" presStyleCnt="5">
        <dgm:presLayoutVars>
          <dgm:chMax val="0"/>
          <dgm:bulletEnabled val="1"/>
        </dgm:presLayoutVars>
      </dgm:prSet>
      <dgm:spPr/>
    </dgm:pt>
    <dgm:pt modelId="{BBA0EB2C-1C0F-47D3-8DE5-6EEC0DD7940B}" type="pres">
      <dgm:prSet presAssocID="{EF07D7B4-ED66-427C-8374-D937740530D6}" presName="negativeSpace" presStyleCnt="0"/>
      <dgm:spPr/>
    </dgm:pt>
    <dgm:pt modelId="{D4F1F47F-86F6-4CB6-9E85-41B73D151F85}" type="pres">
      <dgm:prSet presAssocID="{EF07D7B4-ED66-427C-8374-D937740530D6}" presName="childText" presStyleLbl="conFgAcc1" presStyleIdx="3" presStyleCnt="5">
        <dgm:presLayoutVars>
          <dgm:bulletEnabled val="1"/>
        </dgm:presLayoutVars>
      </dgm:prSet>
      <dgm:spPr/>
    </dgm:pt>
    <dgm:pt modelId="{21A773BE-B2AC-424E-9B18-2BC9B40796E3}" type="pres">
      <dgm:prSet presAssocID="{6B06FD87-B96C-4F27-8621-8C90BF326004}" presName="spaceBetweenRectangles" presStyleCnt="0"/>
      <dgm:spPr/>
    </dgm:pt>
    <dgm:pt modelId="{4F69084A-B936-455D-87CA-709E09580868}" type="pres">
      <dgm:prSet presAssocID="{9EF83C25-3EEC-467D-8D2D-668485C565FC}" presName="parentLin" presStyleCnt="0"/>
      <dgm:spPr/>
    </dgm:pt>
    <dgm:pt modelId="{CE85C632-3347-4D97-B1C1-FA55307968DE}" type="pres">
      <dgm:prSet presAssocID="{9EF83C25-3EEC-467D-8D2D-668485C565FC}" presName="parentLeftMargin" presStyleLbl="node1" presStyleIdx="3" presStyleCnt="5"/>
      <dgm:spPr/>
    </dgm:pt>
    <dgm:pt modelId="{12975484-FF18-4DA8-9A08-CFD64DC6B819}" type="pres">
      <dgm:prSet presAssocID="{9EF83C25-3EEC-467D-8D2D-668485C565FC}" presName="parentText" presStyleLbl="node1" presStyleIdx="4" presStyleCnt="5">
        <dgm:presLayoutVars>
          <dgm:chMax val="0"/>
          <dgm:bulletEnabled val="1"/>
        </dgm:presLayoutVars>
      </dgm:prSet>
      <dgm:spPr/>
    </dgm:pt>
    <dgm:pt modelId="{CD32D765-16AE-482A-B328-02261F97F9CE}" type="pres">
      <dgm:prSet presAssocID="{9EF83C25-3EEC-467D-8D2D-668485C565FC}" presName="negativeSpace" presStyleCnt="0"/>
      <dgm:spPr/>
    </dgm:pt>
    <dgm:pt modelId="{3F35D6AF-F75D-43B8-97E6-53BFAC32F372}" type="pres">
      <dgm:prSet presAssocID="{9EF83C25-3EEC-467D-8D2D-668485C565FC}" presName="childText" presStyleLbl="conFgAcc1" presStyleIdx="4" presStyleCnt="5" custLinFactNeighborX="-1390" custLinFactNeighborY="-14668">
        <dgm:presLayoutVars>
          <dgm:bulletEnabled val="1"/>
        </dgm:presLayoutVars>
      </dgm:prSet>
      <dgm:spPr/>
    </dgm:pt>
  </dgm:ptLst>
  <dgm:cxnLst>
    <dgm:cxn modelId="{2F1A9B00-9C8F-4112-A3A9-0C8FF4FF85F3}" type="presOf" srcId="{BFCC738C-E818-43D2-9EBF-6AE2F757508D}" destId="{429EE2E8-03E1-4EE1-B13A-C80C3F4A00EC}" srcOrd="0" destOrd="1" presId="urn:microsoft.com/office/officeart/2005/8/layout/list1"/>
    <dgm:cxn modelId="{B2264905-EE49-4536-9CD7-2C38567E0C8D}" type="presOf" srcId="{7E0128ED-A927-4285-A6E1-A1B1F9F51225}" destId="{2C898091-AB2E-46AA-937C-12ACEB8464D2}" srcOrd="1" destOrd="0" presId="urn:microsoft.com/office/officeart/2005/8/layout/list1"/>
    <dgm:cxn modelId="{C83E6E08-96FD-4EAD-8570-2B448AD3AA3F}" srcId="{EF07D7B4-ED66-427C-8374-D937740530D6}" destId="{5C9C2271-4B08-4DEF-88F0-4E44D9D1C165}" srcOrd="1" destOrd="0" parTransId="{35A11396-2861-44F2-BECD-4913A855A2A7}" sibTransId="{33CCC49D-F996-45DA-8AB1-67A5E3DE3970}"/>
    <dgm:cxn modelId="{DE9FF709-5B43-4C26-8EFA-102BD6949477}" type="presOf" srcId="{E8BE7F75-FEA3-4215-9A99-01FD7D9A5A37}" destId="{7C57EFBC-2041-4385-B46B-9A7C95A5B57F}" srcOrd="0" destOrd="0" presId="urn:microsoft.com/office/officeart/2005/8/layout/list1"/>
    <dgm:cxn modelId="{F6AF1311-24D7-4953-A3C5-E7236EECBBB2}" type="presOf" srcId="{36A7B406-30B4-4E9C-B617-D16834EED92D}" destId="{64EA4092-6FCF-4003-9845-7F55F2B78BB3}" srcOrd="0" destOrd="0" presId="urn:microsoft.com/office/officeart/2005/8/layout/list1"/>
    <dgm:cxn modelId="{89226B18-FBAB-455B-93AD-6D495FE3CB65}" type="presOf" srcId="{BEB88202-223D-416A-9C24-5401BF7BB156}" destId="{3F35D6AF-F75D-43B8-97E6-53BFAC32F372}" srcOrd="0" destOrd="1" presId="urn:microsoft.com/office/officeart/2005/8/layout/list1"/>
    <dgm:cxn modelId="{A891FB19-CA40-4567-90F9-85E3C8BB54A0}" type="presOf" srcId="{342B289D-3A5E-409C-A2BF-03A7428A5FE6}" destId="{64EA4092-6FCF-4003-9845-7F55F2B78BB3}" srcOrd="0" destOrd="1" presId="urn:microsoft.com/office/officeart/2005/8/layout/list1"/>
    <dgm:cxn modelId="{EE065D2D-BF6B-43CD-9704-FC616631A089}" type="presOf" srcId="{4485ED8C-7463-42B0-A9DD-0DD44C982101}" destId="{30C49784-2EB3-4978-80C4-27B37BAFC9B5}" srcOrd="0" destOrd="0" presId="urn:microsoft.com/office/officeart/2005/8/layout/list1"/>
    <dgm:cxn modelId="{1F84F22E-E5C4-4DC3-8072-45562138B941}" srcId="{0FBEDD7D-8CDE-47FC-8127-9F6D4B9A331F}" destId="{13A3B52A-632E-4342-8CBB-6C703AEE1DFB}" srcOrd="0" destOrd="0" parTransId="{7062205E-1F64-4A9F-B558-2812ACB67433}" sibTransId="{00D85B7E-4CC8-4273-B375-29DAB99552B3}"/>
    <dgm:cxn modelId="{6FF80335-D0A9-475C-81FF-6AB042B4B1E8}" type="presOf" srcId="{9EF83C25-3EEC-467D-8D2D-668485C565FC}" destId="{CE85C632-3347-4D97-B1C1-FA55307968DE}" srcOrd="0" destOrd="0" presId="urn:microsoft.com/office/officeart/2005/8/layout/list1"/>
    <dgm:cxn modelId="{45A4CC37-3684-464E-B909-42F3C4372B4F}" type="presOf" srcId="{5C9C2271-4B08-4DEF-88F0-4E44D9D1C165}" destId="{D4F1F47F-86F6-4CB6-9E85-41B73D151F85}" srcOrd="0" destOrd="1" presId="urn:microsoft.com/office/officeart/2005/8/layout/list1"/>
    <dgm:cxn modelId="{E7BE9F60-E68E-4510-9F2F-0EBEAAD671F2}" srcId="{E8BE7F75-FEA3-4215-9A99-01FD7D9A5A37}" destId="{8F482100-5FBB-42E4-B168-54F5B18419CA}" srcOrd="1" destOrd="0" parTransId="{1BD047F3-A82D-42BC-BCDE-55A210A5E107}" sibTransId="{3FF42D35-C42A-42E7-A9C3-4360D313CA78}"/>
    <dgm:cxn modelId="{EE2AFA48-EEC2-4E52-9727-F1216FC2BD03}" type="presOf" srcId="{13A3B52A-632E-4342-8CBB-6C703AEE1DFB}" destId="{2F4481C6-1D2A-4AE2-A6AD-625587174FE7}" srcOrd="1" destOrd="0" presId="urn:microsoft.com/office/officeart/2005/8/layout/list1"/>
    <dgm:cxn modelId="{3CBF3049-2560-449E-8E63-71C07180DD62}" type="presOf" srcId="{53FA7BDB-E33F-42A8-B6E4-092546E0A9B3}" destId="{3F35D6AF-F75D-43B8-97E6-53BFAC32F372}" srcOrd="0" destOrd="0" presId="urn:microsoft.com/office/officeart/2005/8/layout/list1"/>
    <dgm:cxn modelId="{5FAD6669-6DC5-44D8-844B-8596958F40FF}" srcId="{0FBEDD7D-8CDE-47FC-8127-9F6D4B9A331F}" destId="{9EF83C25-3EEC-467D-8D2D-668485C565FC}" srcOrd="4" destOrd="0" parTransId="{35127F9F-381F-4E23-915A-F6492C320BC4}" sibTransId="{AE6B5016-4FE1-443E-B031-2B52468ADE01}"/>
    <dgm:cxn modelId="{A170DD6A-1396-449D-A9F5-46F6F3BD020F}" type="presOf" srcId="{D1CD6AB0-D807-4DFB-9418-7E8D6B85EF5F}" destId="{429EE2E8-03E1-4EE1-B13A-C80C3F4A00EC}" srcOrd="0" destOrd="0" presId="urn:microsoft.com/office/officeart/2005/8/layout/list1"/>
    <dgm:cxn modelId="{26849E4C-D2E3-47FB-BE7D-D6B6C1D20624}" type="presOf" srcId="{9EF83C25-3EEC-467D-8D2D-668485C565FC}" destId="{12975484-FF18-4DA8-9A08-CFD64DC6B819}" srcOrd="1" destOrd="0" presId="urn:microsoft.com/office/officeart/2005/8/layout/list1"/>
    <dgm:cxn modelId="{D04BFC54-E072-4F34-9896-850FBA74D6C2}" type="presOf" srcId="{8F482100-5FBB-42E4-B168-54F5B18419CA}" destId="{30C49784-2EB3-4978-80C4-27B37BAFC9B5}" srcOrd="0" destOrd="1" presId="urn:microsoft.com/office/officeart/2005/8/layout/list1"/>
    <dgm:cxn modelId="{BFB89C56-5856-4765-A070-2A22BEEAB649}" type="presOf" srcId="{0FBEDD7D-8CDE-47FC-8127-9F6D4B9A331F}" destId="{4CAE64E4-A83D-434A-85EA-044090F4A362}" srcOrd="0" destOrd="0" presId="urn:microsoft.com/office/officeart/2005/8/layout/list1"/>
    <dgm:cxn modelId="{B975A87A-D90A-458B-A854-C4DB74E3544D}" srcId="{9EF83C25-3EEC-467D-8D2D-668485C565FC}" destId="{53FA7BDB-E33F-42A8-B6E4-092546E0A9B3}" srcOrd="0" destOrd="0" parTransId="{90AEBE2E-586E-4238-A4B0-09025D576368}" sibTransId="{6C7EA356-D488-41B3-B6AE-C8D0E4D895CC}"/>
    <dgm:cxn modelId="{D5E68B89-C7D2-4911-ACFE-1C2EE0F3EE70}" type="presOf" srcId="{94B8ABF6-10C6-4258-BB88-835E37E64A97}" destId="{D4F1F47F-86F6-4CB6-9E85-41B73D151F85}" srcOrd="0" destOrd="0" presId="urn:microsoft.com/office/officeart/2005/8/layout/list1"/>
    <dgm:cxn modelId="{295CDB95-FDD0-4AE8-AB24-C96088C14B98}" srcId="{9EF83C25-3EEC-467D-8D2D-668485C565FC}" destId="{BEB88202-223D-416A-9C24-5401BF7BB156}" srcOrd="1" destOrd="0" parTransId="{22E2B38A-B42D-45C7-8059-49089774A7D9}" sibTransId="{C4158555-2DBF-4440-9D1A-157F2C6D7956}"/>
    <dgm:cxn modelId="{42B01398-4EF6-47F0-97CE-D03D545153CC}" type="presOf" srcId="{E8BE7F75-FEA3-4215-9A99-01FD7D9A5A37}" destId="{FA315D41-DBFF-407E-AF11-9AD63DA418C9}" srcOrd="1" destOrd="0" presId="urn:microsoft.com/office/officeart/2005/8/layout/list1"/>
    <dgm:cxn modelId="{CD86C598-E897-4F9A-A62A-A801FFF3CF2F}" srcId="{0FBEDD7D-8CDE-47FC-8127-9F6D4B9A331F}" destId="{EF07D7B4-ED66-427C-8374-D937740530D6}" srcOrd="3" destOrd="0" parTransId="{CDB5E4CE-ECFB-48AC-ACE4-3206C9269752}" sibTransId="{6B06FD87-B96C-4F27-8621-8C90BF326004}"/>
    <dgm:cxn modelId="{A665CD99-C1FD-4B26-8776-6E60D53C7F15}" type="presOf" srcId="{13A3B52A-632E-4342-8CBB-6C703AEE1DFB}" destId="{2F04B689-5A0D-42D6-B585-3F96A91338CB}" srcOrd="0" destOrd="0" presId="urn:microsoft.com/office/officeart/2005/8/layout/list1"/>
    <dgm:cxn modelId="{DD3B8CA2-AC46-4696-AF37-AF43717296D8}" srcId="{13A3B52A-632E-4342-8CBB-6C703AEE1DFB}" destId="{D1CD6AB0-D807-4DFB-9418-7E8D6B85EF5F}" srcOrd="0" destOrd="0" parTransId="{CC1EAD9A-B8AC-4736-B189-07660F3F6AA4}" sibTransId="{4176D4F8-E3D3-4117-AB07-C5C916227DDA}"/>
    <dgm:cxn modelId="{59F948A7-ED99-4BAA-B3D1-9BA7DBEBA004}" srcId="{13A3B52A-632E-4342-8CBB-6C703AEE1DFB}" destId="{BFCC738C-E818-43D2-9EBF-6AE2F757508D}" srcOrd="1" destOrd="0" parTransId="{01ED7E6E-23F0-403E-BE5E-C3ABA8FC4732}" sibTransId="{7F717778-61DE-40D4-9AE7-01707927DD5C}"/>
    <dgm:cxn modelId="{710CD5A8-4E58-4CFF-A73F-70A15BECF74A}" srcId="{7E0128ED-A927-4285-A6E1-A1B1F9F51225}" destId="{36A7B406-30B4-4E9C-B617-D16834EED92D}" srcOrd="0" destOrd="0" parTransId="{B129518C-7603-4093-A755-C6FC069CF572}" sibTransId="{A5CD8582-8E92-4BD3-B81A-B98E31E49F06}"/>
    <dgm:cxn modelId="{A27692B9-5834-4DD3-A9B1-1DC7583B59BF}" srcId="{0FBEDD7D-8CDE-47FC-8127-9F6D4B9A331F}" destId="{E8BE7F75-FEA3-4215-9A99-01FD7D9A5A37}" srcOrd="1" destOrd="0" parTransId="{5CF13764-E055-430C-9D8D-30F5DA3EC8AA}" sibTransId="{E55122F9-AF9F-48D3-87C2-447CB55685D2}"/>
    <dgm:cxn modelId="{8F88F7C0-39DE-425F-8C55-0FC1148E5172}" type="presOf" srcId="{7E0128ED-A927-4285-A6E1-A1B1F9F51225}" destId="{438086B6-0BD2-4FF6-9242-9906AFD8CA62}" srcOrd="0" destOrd="0" presId="urn:microsoft.com/office/officeart/2005/8/layout/list1"/>
    <dgm:cxn modelId="{A0CEDFD1-1D09-4890-8A11-162FE96774FF}" srcId="{E8BE7F75-FEA3-4215-9A99-01FD7D9A5A37}" destId="{4485ED8C-7463-42B0-A9DD-0DD44C982101}" srcOrd="0" destOrd="0" parTransId="{2B960316-4924-4C81-865E-23873BC41755}" sibTransId="{17114F15-3D58-4C81-B3DD-A89D14B092CC}"/>
    <dgm:cxn modelId="{D3089EE0-3D0B-4A57-A7AC-E6FAFFF98788}" type="presOf" srcId="{EF07D7B4-ED66-427C-8374-D937740530D6}" destId="{AA3D9964-1B71-49C6-BCB8-1C2A7FAFA094}" srcOrd="0" destOrd="0" presId="urn:microsoft.com/office/officeart/2005/8/layout/list1"/>
    <dgm:cxn modelId="{52EEEDEF-596B-4011-A303-7E7538596302}" srcId="{0FBEDD7D-8CDE-47FC-8127-9F6D4B9A331F}" destId="{7E0128ED-A927-4285-A6E1-A1B1F9F51225}" srcOrd="2" destOrd="0" parTransId="{6EF42416-2321-4C01-8719-E9657D52CA3A}" sibTransId="{638399D1-0EF8-40F3-B615-3270E5055765}"/>
    <dgm:cxn modelId="{08FC05F2-B1C4-4590-9726-9BE12E6872CC}" srcId="{EF07D7B4-ED66-427C-8374-D937740530D6}" destId="{94B8ABF6-10C6-4258-BB88-835E37E64A97}" srcOrd="0" destOrd="0" parTransId="{4012FAC5-12B3-4F38-ADA2-7DBF96513CF8}" sibTransId="{DB60348E-540A-4CA2-AC47-B4019C537484}"/>
    <dgm:cxn modelId="{D8946DFB-0492-4B96-A721-AEBE0FB81B3E}" type="presOf" srcId="{EF07D7B4-ED66-427C-8374-D937740530D6}" destId="{7EEA04A1-B0DE-47AE-A872-34A4E3AB5870}" srcOrd="1" destOrd="0" presId="urn:microsoft.com/office/officeart/2005/8/layout/list1"/>
    <dgm:cxn modelId="{663FD6FC-F1D5-4905-8AE0-00418A0050B6}" srcId="{7E0128ED-A927-4285-A6E1-A1B1F9F51225}" destId="{342B289D-3A5E-409C-A2BF-03A7428A5FE6}" srcOrd="1" destOrd="0" parTransId="{36653CF5-1F24-4CBE-AD2E-A0087B642025}" sibTransId="{713C7383-001A-4EB6-BCF1-B447C8A6E143}"/>
    <dgm:cxn modelId="{4476B496-5559-4377-A41E-587959FFA620}" type="presParOf" srcId="{4CAE64E4-A83D-434A-85EA-044090F4A362}" destId="{FAA3A321-7E20-4CEB-B446-C260573DBE16}" srcOrd="0" destOrd="0" presId="urn:microsoft.com/office/officeart/2005/8/layout/list1"/>
    <dgm:cxn modelId="{3084F848-5B11-4887-82BB-535C58C45BD4}" type="presParOf" srcId="{FAA3A321-7E20-4CEB-B446-C260573DBE16}" destId="{2F04B689-5A0D-42D6-B585-3F96A91338CB}" srcOrd="0" destOrd="0" presId="urn:microsoft.com/office/officeart/2005/8/layout/list1"/>
    <dgm:cxn modelId="{FE1DE4CF-EB38-4AA0-892C-B0928D6A6B3D}" type="presParOf" srcId="{FAA3A321-7E20-4CEB-B446-C260573DBE16}" destId="{2F4481C6-1D2A-4AE2-A6AD-625587174FE7}" srcOrd="1" destOrd="0" presId="urn:microsoft.com/office/officeart/2005/8/layout/list1"/>
    <dgm:cxn modelId="{E435B4A6-944A-4D4D-B3F8-01CA11AC597C}" type="presParOf" srcId="{4CAE64E4-A83D-434A-85EA-044090F4A362}" destId="{FDDA917B-62FD-4978-8E51-882C9B7DAFCB}" srcOrd="1" destOrd="0" presId="urn:microsoft.com/office/officeart/2005/8/layout/list1"/>
    <dgm:cxn modelId="{B01E6458-6D29-4F66-8199-1230950C7420}" type="presParOf" srcId="{4CAE64E4-A83D-434A-85EA-044090F4A362}" destId="{429EE2E8-03E1-4EE1-B13A-C80C3F4A00EC}" srcOrd="2" destOrd="0" presId="urn:microsoft.com/office/officeart/2005/8/layout/list1"/>
    <dgm:cxn modelId="{93648BF2-B74A-412D-B146-B030CD5DBAD3}" type="presParOf" srcId="{4CAE64E4-A83D-434A-85EA-044090F4A362}" destId="{4B85102E-CAC8-4AE1-9BE3-E4E667A8E3C6}" srcOrd="3" destOrd="0" presId="urn:microsoft.com/office/officeart/2005/8/layout/list1"/>
    <dgm:cxn modelId="{F2E80BC4-A28A-4956-A24F-15741E1E047B}" type="presParOf" srcId="{4CAE64E4-A83D-434A-85EA-044090F4A362}" destId="{52C198E4-795C-4CEA-BFA2-F26E2E42F8E8}" srcOrd="4" destOrd="0" presId="urn:microsoft.com/office/officeart/2005/8/layout/list1"/>
    <dgm:cxn modelId="{60548A05-5C43-4E9D-9D3A-E902C27A14A6}" type="presParOf" srcId="{52C198E4-795C-4CEA-BFA2-F26E2E42F8E8}" destId="{7C57EFBC-2041-4385-B46B-9A7C95A5B57F}" srcOrd="0" destOrd="0" presId="urn:microsoft.com/office/officeart/2005/8/layout/list1"/>
    <dgm:cxn modelId="{94E2FCEE-AE93-4A5B-88FF-ACF1E0ED455F}" type="presParOf" srcId="{52C198E4-795C-4CEA-BFA2-F26E2E42F8E8}" destId="{FA315D41-DBFF-407E-AF11-9AD63DA418C9}" srcOrd="1" destOrd="0" presId="urn:microsoft.com/office/officeart/2005/8/layout/list1"/>
    <dgm:cxn modelId="{C8844D4B-CC44-4F50-AB25-9780137DBFAC}" type="presParOf" srcId="{4CAE64E4-A83D-434A-85EA-044090F4A362}" destId="{C7E01DEE-F6C5-400D-BD40-66DE5E9325CA}" srcOrd="5" destOrd="0" presId="urn:microsoft.com/office/officeart/2005/8/layout/list1"/>
    <dgm:cxn modelId="{33C87FAD-FA8D-4B61-ADD5-592BE370E0E8}" type="presParOf" srcId="{4CAE64E4-A83D-434A-85EA-044090F4A362}" destId="{30C49784-2EB3-4978-80C4-27B37BAFC9B5}" srcOrd="6" destOrd="0" presId="urn:microsoft.com/office/officeart/2005/8/layout/list1"/>
    <dgm:cxn modelId="{7673ADE4-18A5-4697-A8BD-6A86CEB8FDC5}" type="presParOf" srcId="{4CAE64E4-A83D-434A-85EA-044090F4A362}" destId="{46DC10A5-CD34-40A4-9BA3-BFC3A3AF5E33}" srcOrd="7" destOrd="0" presId="urn:microsoft.com/office/officeart/2005/8/layout/list1"/>
    <dgm:cxn modelId="{0589A8AC-B73F-4814-9139-A5986E4D7E0F}" type="presParOf" srcId="{4CAE64E4-A83D-434A-85EA-044090F4A362}" destId="{FBA5DC59-CBBC-4433-AB16-D7A8684CFBFF}" srcOrd="8" destOrd="0" presId="urn:microsoft.com/office/officeart/2005/8/layout/list1"/>
    <dgm:cxn modelId="{DD52E70F-93A5-4152-8208-43CE215E6851}" type="presParOf" srcId="{FBA5DC59-CBBC-4433-AB16-D7A8684CFBFF}" destId="{438086B6-0BD2-4FF6-9242-9906AFD8CA62}" srcOrd="0" destOrd="0" presId="urn:microsoft.com/office/officeart/2005/8/layout/list1"/>
    <dgm:cxn modelId="{7F752A3E-550C-47DE-BD9B-132760DD7CD7}" type="presParOf" srcId="{FBA5DC59-CBBC-4433-AB16-D7A8684CFBFF}" destId="{2C898091-AB2E-46AA-937C-12ACEB8464D2}" srcOrd="1" destOrd="0" presId="urn:microsoft.com/office/officeart/2005/8/layout/list1"/>
    <dgm:cxn modelId="{888BB13A-CF9D-4626-8F56-CEBA6B6CA4A9}" type="presParOf" srcId="{4CAE64E4-A83D-434A-85EA-044090F4A362}" destId="{B8DA1987-BB99-44F4-953E-784C1DCAD745}" srcOrd="9" destOrd="0" presId="urn:microsoft.com/office/officeart/2005/8/layout/list1"/>
    <dgm:cxn modelId="{6EF1BD41-50DC-450F-A745-033D21A6D332}" type="presParOf" srcId="{4CAE64E4-A83D-434A-85EA-044090F4A362}" destId="{64EA4092-6FCF-4003-9845-7F55F2B78BB3}" srcOrd="10" destOrd="0" presId="urn:microsoft.com/office/officeart/2005/8/layout/list1"/>
    <dgm:cxn modelId="{0F7DFB3A-516D-4475-98C7-DA202F7482DF}" type="presParOf" srcId="{4CAE64E4-A83D-434A-85EA-044090F4A362}" destId="{DFC45F82-2D09-4B80-966E-0CEF6D819DAE}" srcOrd="11" destOrd="0" presId="urn:microsoft.com/office/officeart/2005/8/layout/list1"/>
    <dgm:cxn modelId="{93A35B82-5BD4-4763-AFA1-1AF8A1AD56E0}" type="presParOf" srcId="{4CAE64E4-A83D-434A-85EA-044090F4A362}" destId="{7A47CAA6-4A2F-406B-8056-8E3FC63E0BA4}" srcOrd="12" destOrd="0" presId="urn:microsoft.com/office/officeart/2005/8/layout/list1"/>
    <dgm:cxn modelId="{EA51058F-B472-4D6B-8409-E04BB9BFA3AC}" type="presParOf" srcId="{7A47CAA6-4A2F-406B-8056-8E3FC63E0BA4}" destId="{AA3D9964-1B71-49C6-BCB8-1C2A7FAFA094}" srcOrd="0" destOrd="0" presId="urn:microsoft.com/office/officeart/2005/8/layout/list1"/>
    <dgm:cxn modelId="{574E81D3-A92F-4018-9952-D837AB84DD4A}" type="presParOf" srcId="{7A47CAA6-4A2F-406B-8056-8E3FC63E0BA4}" destId="{7EEA04A1-B0DE-47AE-A872-34A4E3AB5870}" srcOrd="1" destOrd="0" presId="urn:microsoft.com/office/officeart/2005/8/layout/list1"/>
    <dgm:cxn modelId="{11DCE156-4D04-4329-A357-CAF1EB3820F8}" type="presParOf" srcId="{4CAE64E4-A83D-434A-85EA-044090F4A362}" destId="{BBA0EB2C-1C0F-47D3-8DE5-6EEC0DD7940B}" srcOrd="13" destOrd="0" presId="urn:microsoft.com/office/officeart/2005/8/layout/list1"/>
    <dgm:cxn modelId="{D64E65AF-DE5D-44B8-8AA1-8653D0D76DAB}" type="presParOf" srcId="{4CAE64E4-A83D-434A-85EA-044090F4A362}" destId="{D4F1F47F-86F6-4CB6-9E85-41B73D151F85}" srcOrd="14" destOrd="0" presId="urn:microsoft.com/office/officeart/2005/8/layout/list1"/>
    <dgm:cxn modelId="{ED8B4901-2EB6-4B4C-91B7-54D78858E64B}" type="presParOf" srcId="{4CAE64E4-A83D-434A-85EA-044090F4A362}" destId="{21A773BE-B2AC-424E-9B18-2BC9B40796E3}" srcOrd="15" destOrd="0" presId="urn:microsoft.com/office/officeart/2005/8/layout/list1"/>
    <dgm:cxn modelId="{24A5D3A6-EF9F-4C00-B3DE-E6A1299EE958}" type="presParOf" srcId="{4CAE64E4-A83D-434A-85EA-044090F4A362}" destId="{4F69084A-B936-455D-87CA-709E09580868}" srcOrd="16" destOrd="0" presId="urn:microsoft.com/office/officeart/2005/8/layout/list1"/>
    <dgm:cxn modelId="{B55F8FF9-15B7-4160-9BD0-93B144497AF7}" type="presParOf" srcId="{4F69084A-B936-455D-87CA-709E09580868}" destId="{CE85C632-3347-4D97-B1C1-FA55307968DE}" srcOrd="0" destOrd="0" presId="urn:microsoft.com/office/officeart/2005/8/layout/list1"/>
    <dgm:cxn modelId="{390826DA-509A-4AB4-80F5-1D2EC07EA7CE}" type="presParOf" srcId="{4F69084A-B936-455D-87CA-709E09580868}" destId="{12975484-FF18-4DA8-9A08-CFD64DC6B819}" srcOrd="1" destOrd="0" presId="urn:microsoft.com/office/officeart/2005/8/layout/list1"/>
    <dgm:cxn modelId="{177B2F24-FEBE-488E-AEDC-F696FA47F9B5}" type="presParOf" srcId="{4CAE64E4-A83D-434A-85EA-044090F4A362}" destId="{CD32D765-16AE-482A-B328-02261F97F9CE}" srcOrd="17" destOrd="0" presId="urn:microsoft.com/office/officeart/2005/8/layout/list1"/>
    <dgm:cxn modelId="{B544790B-3F80-4782-BB30-418813AF8EFB}" type="presParOf" srcId="{4CAE64E4-A83D-434A-85EA-044090F4A362}" destId="{3F35D6AF-F75D-43B8-97E6-53BFAC32F372}"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BD6E60-3EF3-4A8E-B97E-37797CFDE51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C64E925-46FA-40EF-9905-B109C9291814}">
      <dgm:prSet/>
      <dgm:spPr/>
      <dgm:t>
        <a:bodyPr/>
        <a:lstStyle/>
        <a:p>
          <a:r>
            <a:rPr lang="en-US" dirty="0"/>
            <a:t>Functions as a user fee-based system similar to other City utilities (water, sewer, sanitation)</a:t>
          </a:r>
        </a:p>
      </dgm:t>
    </dgm:pt>
    <dgm:pt modelId="{12BEC9F6-F1EF-4DBD-8989-9E95B11F2F2F}" type="parTrans" cxnId="{B62953A3-D3C3-4930-9C09-8EFE65E08805}">
      <dgm:prSet/>
      <dgm:spPr/>
      <dgm:t>
        <a:bodyPr/>
        <a:lstStyle/>
        <a:p>
          <a:endParaRPr lang="en-US"/>
        </a:p>
      </dgm:t>
    </dgm:pt>
    <dgm:pt modelId="{31FD0120-FA51-4125-9670-0EAB12F19C87}" type="sibTrans" cxnId="{B62953A3-D3C3-4930-9C09-8EFE65E08805}">
      <dgm:prSet/>
      <dgm:spPr/>
      <dgm:t>
        <a:bodyPr/>
        <a:lstStyle/>
        <a:p>
          <a:endParaRPr lang="en-US"/>
        </a:p>
      </dgm:t>
    </dgm:pt>
    <dgm:pt modelId="{B7FAA3CB-686C-4AA5-81F9-911C75861DDC}">
      <dgm:prSet/>
      <dgm:spPr/>
      <dgm:t>
        <a:bodyPr/>
        <a:lstStyle/>
        <a:p>
          <a:r>
            <a:rPr lang="en-US" dirty="0"/>
            <a:t>User fee revenues dedicated to the City SWMP budget</a:t>
          </a:r>
        </a:p>
      </dgm:t>
    </dgm:pt>
    <dgm:pt modelId="{6A16D549-0380-44BE-AA8F-997ED6C79E10}" type="parTrans" cxnId="{6A585C3F-D35F-4FCE-8CCB-08F07F4FC881}">
      <dgm:prSet/>
      <dgm:spPr/>
      <dgm:t>
        <a:bodyPr/>
        <a:lstStyle/>
        <a:p>
          <a:endParaRPr lang="en-US"/>
        </a:p>
      </dgm:t>
    </dgm:pt>
    <dgm:pt modelId="{0455AEB2-BD32-4AD3-ADFE-B501986F42AF}" type="sibTrans" cxnId="{6A585C3F-D35F-4FCE-8CCB-08F07F4FC881}">
      <dgm:prSet/>
      <dgm:spPr/>
      <dgm:t>
        <a:bodyPr/>
        <a:lstStyle/>
        <a:p>
          <a:endParaRPr lang="en-US"/>
        </a:p>
      </dgm:t>
    </dgm:pt>
    <dgm:pt modelId="{426D4485-1E3C-4FA5-9FA3-E50CE2E30C29}">
      <dgm:prSet/>
      <dgm:spPr/>
      <dgm:t>
        <a:bodyPr/>
        <a:lstStyle/>
        <a:p>
          <a:r>
            <a:rPr lang="en-US" dirty="0"/>
            <a:t>Customer user fee bill amount based on runoff contribution &amp; service delivery</a:t>
          </a:r>
        </a:p>
      </dgm:t>
    </dgm:pt>
    <dgm:pt modelId="{3351D7A0-F714-45C3-9B88-5E973BD16DF2}" type="parTrans" cxnId="{0367ABF7-D4BF-4643-A95F-96A30C014D1D}">
      <dgm:prSet/>
      <dgm:spPr/>
      <dgm:t>
        <a:bodyPr/>
        <a:lstStyle/>
        <a:p>
          <a:endParaRPr lang="en-US"/>
        </a:p>
      </dgm:t>
    </dgm:pt>
    <dgm:pt modelId="{DF7B0A94-ABAF-4177-A7AE-94E4894F2843}" type="sibTrans" cxnId="{0367ABF7-D4BF-4643-A95F-96A30C014D1D}">
      <dgm:prSet/>
      <dgm:spPr/>
      <dgm:t>
        <a:bodyPr/>
        <a:lstStyle/>
        <a:p>
          <a:endParaRPr lang="en-US"/>
        </a:p>
      </dgm:t>
    </dgm:pt>
    <dgm:pt modelId="{EA5BA79A-11C1-4F12-8A82-884991F9B95C}" type="pres">
      <dgm:prSet presAssocID="{58BD6E60-3EF3-4A8E-B97E-37797CFDE511}" presName="linear" presStyleCnt="0">
        <dgm:presLayoutVars>
          <dgm:animLvl val="lvl"/>
          <dgm:resizeHandles val="exact"/>
        </dgm:presLayoutVars>
      </dgm:prSet>
      <dgm:spPr/>
    </dgm:pt>
    <dgm:pt modelId="{4D4807D8-D652-4A48-8053-0E347C3C9D81}" type="pres">
      <dgm:prSet presAssocID="{3C64E925-46FA-40EF-9905-B109C9291814}" presName="parentText" presStyleLbl="node1" presStyleIdx="0" presStyleCnt="3">
        <dgm:presLayoutVars>
          <dgm:chMax val="0"/>
          <dgm:bulletEnabled val="1"/>
        </dgm:presLayoutVars>
      </dgm:prSet>
      <dgm:spPr/>
    </dgm:pt>
    <dgm:pt modelId="{6BA467A4-976B-4149-B6E0-FDB4B5BBA5ED}" type="pres">
      <dgm:prSet presAssocID="{31FD0120-FA51-4125-9670-0EAB12F19C87}" presName="spacer" presStyleCnt="0"/>
      <dgm:spPr/>
    </dgm:pt>
    <dgm:pt modelId="{ADA560A3-7D6B-4DC6-9784-7851177CE292}" type="pres">
      <dgm:prSet presAssocID="{B7FAA3CB-686C-4AA5-81F9-911C75861DDC}" presName="parentText" presStyleLbl="node1" presStyleIdx="1" presStyleCnt="3">
        <dgm:presLayoutVars>
          <dgm:chMax val="0"/>
          <dgm:bulletEnabled val="1"/>
        </dgm:presLayoutVars>
      </dgm:prSet>
      <dgm:spPr/>
    </dgm:pt>
    <dgm:pt modelId="{AB467297-078D-4E66-BEC2-EBE4277E8A54}" type="pres">
      <dgm:prSet presAssocID="{0455AEB2-BD32-4AD3-ADFE-B501986F42AF}" presName="spacer" presStyleCnt="0"/>
      <dgm:spPr/>
    </dgm:pt>
    <dgm:pt modelId="{29268DD6-DD24-4B72-B33E-E5C22F1BAB14}" type="pres">
      <dgm:prSet presAssocID="{426D4485-1E3C-4FA5-9FA3-E50CE2E30C29}" presName="parentText" presStyleLbl="node1" presStyleIdx="2" presStyleCnt="3">
        <dgm:presLayoutVars>
          <dgm:chMax val="0"/>
          <dgm:bulletEnabled val="1"/>
        </dgm:presLayoutVars>
      </dgm:prSet>
      <dgm:spPr/>
    </dgm:pt>
  </dgm:ptLst>
  <dgm:cxnLst>
    <dgm:cxn modelId="{6A585C3F-D35F-4FCE-8CCB-08F07F4FC881}" srcId="{58BD6E60-3EF3-4A8E-B97E-37797CFDE511}" destId="{B7FAA3CB-686C-4AA5-81F9-911C75861DDC}" srcOrd="1" destOrd="0" parTransId="{6A16D549-0380-44BE-AA8F-997ED6C79E10}" sibTransId="{0455AEB2-BD32-4AD3-ADFE-B501986F42AF}"/>
    <dgm:cxn modelId="{82FB6F7A-2EC2-4888-BDA3-BCE39AC7D971}" type="presOf" srcId="{58BD6E60-3EF3-4A8E-B97E-37797CFDE511}" destId="{EA5BA79A-11C1-4F12-8A82-884991F9B95C}" srcOrd="0" destOrd="0" presId="urn:microsoft.com/office/officeart/2005/8/layout/vList2"/>
    <dgm:cxn modelId="{ADE81F98-8083-4B2C-8A6E-FE33F33D5941}" type="presOf" srcId="{426D4485-1E3C-4FA5-9FA3-E50CE2E30C29}" destId="{29268DD6-DD24-4B72-B33E-E5C22F1BAB14}" srcOrd="0" destOrd="0" presId="urn:microsoft.com/office/officeart/2005/8/layout/vList2"/>
    <dgm:cxn modelId="{B62953A3-D3C3-4930-9C09-8EFE65E08805}" srcId="{58BD6E60-3EF3-4A8E-B97E-37797CFDE511}" destId="{3C64E925-46FA-40EF-9905-B109C9291814}" srcOrd="0" destOrd="0" parTransId="{12BEC9F6-F1EF-4DBD-8989-9E95B11F2F2F}" sibTransId="{31FD0120-FA51-4125-9670-0EAB12F19C87}"/>
    <dgm:cxn modelId="{E6032FD2-09D5-4AB3-B4C6-7BE514094E92}" type="presOf" srcId="{B7FAA3CB-686C-4AA5-81F9-911C75861DDC}" destId="{ADA560A3-7D6B-4DC6-9784-7851177CE292}" srcOrd="0" destOrd="0" presId="urn:microsoft.com/office/officeart/2005/8/layout/vList2"/>
    <dgm:cxn modelId="{CDC734D6-A573-4A90-96EB-BC73CF4CCC71}" type="presOf" srcId="{3C64E925-46FA-40EF-9905-B109C9291814}" destId="{4D4807D8-D652-4A48-8053-0E347C3C9D81}" srcOrd="0" destOrd="0" presId="urn:microsoft.com/office/officeart/2005/8/layout/vList2"/>
    <dgm:cxn modelId="{0367ABF7-D4BF-4643-A95F-96A30C014D1D}" srcId="{58BD6E60-3EF3-4A8E-B97E-37797CFDE511}" destId="{426D4485-1E3C-4FA5-9FA3-E50CE2E30C29}" srcOrd="2" destOrd="0" parTransId="{3351D7A0-F714-45C3-9B88-5E973BD16DF2}" sibTransId="{DF7B0A94-ABAF-4177-A7AE-94E4894F2843}"/>
    <dgm:cxn modelId="{434C0750-8CA7-4F57-BA62-7D118C1F429C}" type="presParOf" srcId="{EA5BA79A-11C1-4F12-8A82-884991F9B95C}" destId="{4D4807D8-D652-4A48-8053-0E347C3C9D81}" srcOrd="0" destOrd="0" presId="urn:microsoft.com/office/officeart/2005/8/layout/vList2"/>
    <dgm:cxn modelId="{84CC08DA-D4B1-4F32-A064-40F054920AF6}" type="presParOf" srcId="{EA5BA79A-11C1-4F12-8A82-884991F9B95C}" destId="{6BA467A4-976B-4149-B6E0-FDB4B5BBA5ED}" srcOrd="1" destOrd="0" presId="urn:microsoft.com/office/officeart/2005/8/layout/vList2"/>
    <dgm:cxn modelId="{10B0967C-ADA5-4B80-8741-F55D4E8FD6BD}" type="presParOf" srcId="{EA5BA79A-11C1-4F12-8A82-884991F9B95C}" destId="{ADA560A3-7D6B-4DC6-9784-7851177CE292}" srcOrd="2" destOrd="0" presId="urn:microsoft.com/office/officeart/2005/8/layout/vList2"/>
    <dgm:cxn modelId="{A60D6F7A-1FB4-41D5-8C2C-A34D1760719A}" type="presParOf" srcId="{EA5BA79A-11C1-4F12-8A82-884991F9B95C}" destId="{AB467297-078D-4E66-BEC2-EBE4277E8A54}" srcOrd="3" destOrd="0" presId="urn:microsoft.com/office/officeart/2005/8/layout/vList2"/>
    <dgm:cxn modelId="{81D8CF96-2C3F-4904-9B8B-BC093E0F6FC3}" type="presParOf" srcId="{EA5BA79A-11C1-4F12-8A82-884991F9B95C}" destId="{29268DD6-DD24-4B72-B33E-E5C22F1BAB14}"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584392-1D71-44E6-8CE0-5C09E939B037}"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1B05751A-CF06-4DC4-9D3A-A0198DB84D3E}">
      <dgm:prSet/>
      <dgm:spPr/>
      <dgm:t>
        <a:bodyPr/>
        <a:lstStyle/>
        <a:p>
          <a:r>
            <a:rPr lang="en-US" dirty="0"/>
            <a:t>Procure Stormwater Utility Consultant – August 8, 2024</a:t>
          </a:r>
        </a:p>
      </dgm:t>
    </dgm:pt>
    <dgm:pt modelId="{30D8AAE7-BD6D-40ED-8584-BAD460A82710}" type="parTrans" cxnId="{D1B8DF75-7BF9-4054-A2AF-25FF6C31420E}">
      <dgm:prSet/>
      <dgm:spPr/>
      <dgm:t>
        <a:bodyPr/>
        <a:lstStyle/>
        <a:p>
          <a:endParaRPr lang="en-US"/>
        </a:p>
      </dgm:t>
    </dgm:pt>
    <dgm:pt modelId="{C23B9FA9-74E6-469E-84D7-CEE637D7880C}" type="sibTrans" cxnId="{D1B8DF75-7BF9-4054-A2AF-25FF6C31420E}">
      <dgm:prSet/>
      <dgm:spPr/>
      <dgm:t>
        <a:bodyPr/>
        <a:lstStyle/>
        <a:p>
          <a:endParaRPr lang="en-US"/>
        </a:p>
      </dgm:t>
    </dgm:pt>
    <dgm:pt modelId="{256C310D-308C-4733-BAAA-AC2FD584A2B5}">
      <dgm:prSet/>
      <dgm:spPr/>
      <dgm:t>
        <a:bodyPr/>
        <a:lstStyle/>
        <a:p>
          <a:r>
            <a:rPr lang="en-US" dirty="0"/>
            <a:t>Develop Stormwater Education &amp; Community Outreach Program</a:t>
          </a:r>
        </a:p>
      </dgm:t>
    </dgm:pt>
    <dgm:pt modelId="{B9DE4155-486B-4DB1-A76D-187BF8DAF492}" type="parTrans" cxnId="{905DCC10-121D-4414-B197-E8D1C5AE9285}">
      <dgm:prSet/>
      <dgm:spPr/>
      <dgm:t>
        <a:bodyPr/>
        <a:lstStyle/>
        <a:p>
          <a:endParaRPr lang="en-US"/>
        </a:p>
      </dgm:t>
    </dgm:pt>
    <dgm:pt modelId="{9FF8A8F5-DDB6-4437-B6A8-C4A528C0950A}" type="sibTrans" cxnId="{905DCC10-121D-4414-B197-E8D1C5AE9285}">
      <dgm:prSet/>
      <dgm:spPr/>
      <dgm:t>
        <a:bodyPr/>
        <a:lstStyle/>
        <a:p>
          <a:endParaRPr lang="en-US"/>
        </a:p>
      </dgm:t>
    </dgm:pt>
    <dgm:pt modelId="{76AB80D2-097D-4D7D-A9C5-EA1BEAF38F15}">
      <dgm:prSet/>
      <dgm:spPr/>
      <dgm:t>
        <a:bodyPr/>
        <a:lstStyle/>
        <a:p>
          <a:r>
            <a:rPr lang="en-US" dirty="0"/>
            <a:t>Conduct community outreach and gather citizen/customer input</a:t>
          </a:r>
          <a:endParaRPr lang="en-US" dirty="0">
            <a:solidFill>
              <a:srgbClr val="92D050"/>
            </a:solidFill>
          </a:endParaRPr>
        </a:p>
      </dgm:t>
    </dgm:pt>
    <dgm:pt modelId="{35F37B7A-0441-453C-87CB-85FFE475C5D7}" type="parTrans" cxnId="{26F40AB8-0B7E-4664-9A07-DEC4EA8A156E}">
      <dgm:prSet/>
      <dgm:spPr/>
      <dgm:t>
        <a:bodyPr/>
        <a:lstStyle/>
        <a:p>
          <a:endParaRPr lang="en-US"/>
        </a:p>
      </dgm:t>
    </dgm:pt>
    <dgm:pt modelId="{DCC925EA-1513-4A03-B1EC-412717B57BA8}" type="sibTrans" cxnId="{26F40AB8-0B7E-4664-9A07-DEC4EA8A156E}">
      <dgm:prSet/>
      <dgm:spPr/>
      <dgm:t>
        <a:bodyPr/>
        <a:lstStyle/>
        <a:p>
          <a:endParaRPr lang="en-US"/>
        </a:p>
      </dgm:t>
    </dgm:pt>
    <dgm:pt modelId="{269A2055-B94C-41B5-B3A5-C02C01F5C392}">
      <dgm:prSet/>
      <dgm:spPr/>
      <dgm:t>
        <a:bodyPr/>
        <a:lstStyle/>
        <a:p>
          <a:r>
            <a:rPr lang="en-US" dirty="0"/>
            <a:t>Analyze historic and future SWMP Expenses</a:t>
          </a:r>
        </a:p>
      </dgm:t>
    </dgm:pt>
    <dgm:pt modelId="{8C4BEA88-89DC-47C4-B2A9-88F399218DB0}" type="parTrans" cxnId="{96AD9DC1-FEAA-49B7-BC3C-9E1DE4FADB9A}">
      <dgm:prSet/>
      <dgm:spPr/>
      <dgm:t>
        <a:bodyPr/>
        <a:lstStyle/>
        <a:p>
          <a:endParaRPr lang="en-US"/>
        </a:p>
      </dgm:t>
    </dgm:pt>
    <dgm:pt modelId="{8C9A1635-10AC-450A-82FD-B460920F8838}" type="sibTrans" cxnId="{96AD9DC1-FEAA-49B7-BC3C-9E1DE4FADB9A}">
      <dgm:prSet/>
      <dgm:spPr/>
      <dgm:t>
        <a:bodyPr/>
        <a:lstStyle/>
        <a:p>
          <a:endParaRPr lang="en-US"/>
        </a:p>
      </dgm:t>
    </dgm:pt>
    <dgm:pt modelId="{927F338F-150B-42B6-90AA-204893FDC773}">
      <dgm:prSet/>
      <dgm:spPr/>
      <dgm:t>
        <a:bodyPr/>
        <a:lstStyle/>
        <a:p>
          <a:r>
            <a:rPr lang="en-US" b="1" i="1" dirty="0">
              <a:solidFill>
                <a:srgbClr val="92D050"/>
              </a:solidFill>
            </a:rPr>
            <a:t>Establish Stormwater Management Cost Center &amp; SWU Enterprise Fund</a:t>
          </a:r>
          <a:endParaRPr lang="en-US" dirty="0"/>
        </a:p>
      </dgm:t>
    </dgm:pt>
    <dgm:pt modelId="{045FD8AA-8D4B-4D17-BE70-287EF014A883}" type="parTrans" cxnId="{FD631AA3-BB8D-40D1-9D28-FE1A3C814347}">
      <dgm:prSet/>
      <dgm:spPr/>
      <dgm:t>
        <a:bodyPr/>
        <a:lstStyle/>
        <a:p>
          <a:endParaRPr lang="en-US"/>
        </a:p>
      </dgm:t>
    </dgm:pt>
    <dgm:pt modelId="{A325E7BC-908D-4A17-A655-6333F06D4832}" type="sibTrans" cxnId="{FD631AA3-BB8D-40D1-9D28-FE1A3C814347}">
      <dgm:prSet/>
      <dgm:spPr/>
      <dgm:t>
        <a:bodyPr/>
        <a:lstStyle/>
        <a:p>
          <a:endParaRPr lang="en-US"/>
        </a:p>
      </dgm:t>
    </dgm:pt>
    <dgm:pt modelId="{68E40936-C4D5-45E4-BCF9-AE2163A59B34}">
      <dgm:prSet/>
      <dgm:spPr/>
      <dgm:t>
        <a:bodyPr/>
        <a:lstStyle/>
        <a:p>
          <a:r>
            <a:rPr lang="en-US" dirty="0"/>
            <a:t>Assess historical, current, and future SWMP service delivery data</a:t>
          </a:r>
        </a:p>
      </dgm:t>
    </dgm:pt>
    <dgm:pt modelId="{070B5CE8-9AEC-450B-953C-F4469D369C78}" type="parTrans" cxnId="{4EA3D1FE-E9F1-4EE9-B762-ECDB6C43C97E}">
      <dgm:prSet/>
      <dgm:spPr/>
      <dgm:t>
        <a:bodyPr/>
        <a:lstStyle/>
        <a:p>
          <a:endParaRPr lang="en-US"/>
        </a:p>
      </dgm:t>
    </dgm:pt>
    <dgm:pt modelId="{B3988330-87EF-4CA3-A163-9E9B1E6A1730}" type="sibTrans" cxnId="{4EA3D1FE-E9F1-4EE9-B762-ECDB6C43C97E}">
      <dgm:prSet/>
      <dgm:spPr/>
      <dgm:t>
        <a:bodyPr/>
        <a:lstStyle/>
        <a:p>
          <a:endParaRPr lang="en-US"/>
        </a:p>
      </dgm:t>
    </dgm:pt>
    <dgm:pt modelId="{603D1A58-9E90-46E7-91D1-58C590F35198}">
      <dgm:prSet/>
      <dgm:spPr/>
      <dgm:t>
        <a:bodyPr/>
        <a:lstStyle/>
        <a:p>
          <a:r>
            <a:rPr lang="en-US" dirty="0"/>
            <a:t>Evaluate SWMP program level of service and identify needed service delivery enhancements</a:t>
          </a:r>
        </a:p>
      </dgm:t>
    </dgm:pt>
    <dgm:pt modelId="{88B903C5-13ED-4F0D-942E-922EA348E1F2}" type="parTrans" cxnId="{D5FC2633-D529-48E1-8AE9-D9F238E5231B}">
      <dgm:prSet/>
      <dgm:spPr/>
      <dgm:t>
        <a:bodyPr/>
        <a:lstStyle/>
        <a:p>
          <a:endParaRPr lang="en-US"/>
        </a:p>
      </dgm:t>
    </dgm:pt>
    <dgm:pt modelId="{8FD900D7-328B-48D5-A8E8-B7B7E96B2AE3}" type="sibTrans" cxnId="{D5FC2633-D529-48E1-8AE9-D9F238E5231B}">
      <dgm:prSet/>
      <dgm:spPr/>
      <dgm:t>
        <a:bodyPr/>
        <a:lstStyle/>
        <a:p>
          <a:endParaRPr lang="en-US"/>
        </a:p>
      </dgm:t>
    </dgm:pt>
    <dgm:pt modelId="{019A1B7C-2A50-42C8-BCE4-C827E7F81C52}">
      <dgm:prSet/>
      <dgm:spPr/>
      <dgm:t>
        <a:bodyPr/>
        <a:lstStyle/>
        <a:p>
          <a:r>
            <a:rPr lang="en-US" dirty="0"/>
            <a:t>Identity and develop potential SWMP funding strategies for O&amp;M, Capital, etc</a:t>
          </a:r>
        </a:p>
      </dgm:t>
    </dgm:pt>
    <dgm:pt modelId="{BF531FAC-8E34-433F-9828-F72B64FF0B06}" type="parTrans" cxnId="{3453B062-9848-46F8-9747-971D090DA8F3}">
      <dgm:prSet/>
      <dgm:spPr/>
      <dgm:t>
        <a:bodyPr/>
        <a:lstStyle/>
        <a:p>
          <a:endParaRPr lang="en-US"/>
        </a:p>
      </dgm:t>
    </dgm:pt>
    <dgm:pt modelId="{F5E0BDF1-53AA-43CF-BDA4-C8858BC417A1}" type="sibTrans" cxnId="{3453B062-9848-46F8-9747-971D090DA8F3}">
      <dgm:prSet/>
      <dgm:spPr/>
      <dgm:t>
        <a:bodyPr/>
        <a:lstStyle/>
        <a:p>
          <a:endParaRPr lang="en-US"/>
        </a:p>
      </dgm:t>
    </dgm:pt>
    <dgm:pt modelId="{0180912D-76F4-41E6-B4E0-2BCCCDD9C5D1}">
      <dgm:prSet/>
      <dgm:spPr/>
      <dgm:t>
        <a:bodyPr/>
        <a:lstStyle/>
        <a:p>
          <a:r>
            <a:rPr lang="en-US" dirty="0"/>
            <a:t>Future City Council decision on the path forward regarding SWMP Funding</a:t>
          </a:r>
        </a:p>
      </dgm:t>
    </dgm:pt>
    <dgm:pt modelId="{2DB237C9-222A-4130-B36D-BE783F83EBCA}" type="parTrans" cxnId="{E2DCCD04-F187-4ED2-BBAF-447FBB341014}">
      <dgm:prSet/>
      <dgm:spPr/>
      <dgm:t>
        <a:bodyPr/>
        <a:lstStyle/>
        <a:p>
          <a:endParaRPr lang="en-US"/>
        </a:p>
      </dgm:t>
    </dgm:pt>
    <dgm:pt modelId="{164D77FF-F745-4CB8-BFC4-48C3E29EF04D}" type="sibTrans" cxnId="{E2DCCD04-F187-4ED2-BBAF-447FBB341014}">
      <dgm:prSet/>
      <dgm:spPr/>
      <dgm:t>
        <a:bodyPr/>
        <a:lstStyle/>
        <a:p>
          <a:endParaRPr lang="en-US"/>
        </a:p>
      </dgm:t>
    </dgm:pt>
    <dgm:pt modelId="{036C2A46-8774-408E-AA1F-CDDE17D6BA6D}" type="pres">
      <dgm:prSet presAssocID="{61584392-1D71-44E6-8CE0-5C09E939B037}" presName="vert0" presStyleCnt="0">
        <dgm:presLayoutVars>
          <dgm:dir/>
          <dgm:animOne val="branch"/>
          <dgm:animLvl val="lvl"/>
        </dgm:presLayoutVars>
      </dgm:prSet>
      <dgm:spPr/>
    </dgm:pt>
    <dgm:pt modelId="{94214546-FE10-43F9-B38D-40CDC14D236A}" type="pres">
      <dgm:prSet presAssocID="{1B05751A-CF06-4DC4-9D3A-A0198DB84D3E}" presName="thickLine" presStyleLbl="alignNode1" presStyleIdx="0" presStyleCnt="9"/>
      <dgm:spPr/>
    </dgm:pt>
    <dgm:pt modelId="{FBB57892-185A-4BC3-8237-91A928AEBA3E}" type="pres">
      <dgm:prSet presAssocID="{1B05751A-CF06-4DC4-9D3A-A0198DB84D3E}" presName="horz1" presStyleCnt="0"/>
      <dgm:spPr/>
    </dgm:pt>
    <dgm:pt modelId="{E85F0915-4E1D-4070-8159-F2139BAE5304}" type="pres">
      <dgm:prSet presAssocID="{1B05751A-CF06-4DC4-9D3A-A0198DB84D3E}" presName="tx1" presStyleLbl="revTx" presStyleIdx="0" presStyleCnt="9"/>
      <dgm:spPr/>
    </dgm:pt>
    <dgm:pt modelId="{ED1F59A5-3CD4-4DE4-B662-406ECB87D78F}" type="pres">
      <dgm:prSet presAssocID="{1B05751A-CF06-4DC4-9D3A-A0198DB84D3E}" presName="vert1" presStyleCnt="0"/>
      <dgm:spPr/>
    </dgm:pt>
    <dgm:pt modelId="{284640B1-D3F9-4993-AC10-189114C273F0}" type="pres">
      <dgm:prSet presAssocID="{256C310D-308C-4733-BAAA-AC2FD584A2B5}" presName="thickLine" presStyleLbl="alignNode1" presStyleIdx="1" presStyleCnt="9"/>
      <dgm:spPr/>
    </dgm:pt>
    <dgm:pt modelId="{A3918764-923C-47B7-A1E8-BF954E86F5ED}" type="pres">
      <dgm:prSet presAssocID="{256C310D-308C-4733-BAAA-AC2FD584A2B5}" presName="horz1" presStyleCnt="0"/>
      <dgm:spPr/>
    </dgm:pt>
    <dgm:pt modelId="{35253BA6-75DA-4003-8063-153AA16ECA5A}" type="pres">
      <dgm:prSet presAssocID="{256C310D-308C-4733-BAAA-AC2FD584A2B5}" presName="tx1" presStyleLbl="revTx" presStyleIdx="1" presStyleCnt="9"/>
      <dgm:spPr/>
    </dgm:pt>
    <dgm:pt modelId="{509147DE-3BC1-4AF5-896F-AC8A72AA99FF}" type="pres">
      <dgm:prSet presAssocID="{256C310D-308C-4733-BAAA-AC2FD584A2B5}" presName="vert1" presStyleCnt="0"/>
      <dgm:spPr/>
    </dgm:pt>
    <dgm:pt modelId="{18D0B35D-8FB0-4A07-9DA5-52056AB1A586}" type="pres">
      <dgm:prSet presAssocID="{76AB80D2-097D-4D7D-A9C5-EA1BEAF38F15}" presName="thickLine" presStyleLbl="alignNode1" presStyleIdx="2" presStyleCnt="9"/>
      <dgm:spPr/>
    </dgm:pt>
    <dgm:pt modelId="{0F6816F9-5B2C-44D7-91F4-02AC1C7973EF}" type="pres">
      <dgm:prSet presAssocID="{76AB80D2-097D-4D7D-A9C5-EA1BEAF38F15}" presName="horz1" presStyleCnt="0"/>
      <dgm:spPr/>
    </dgm:pt>
    <dgm:pt modelId="{3E099B24-A4BA-44EB-AE91-9333F622C5B0}" type="pres">
      <dgm:prSet presAssocID="{76AB80D2-097D-4D7D-A9C5-EA1BEAF38F15}" presName="tx1" presStyleLbl="revTx" presStyleIdx="2" presStyleCnt="9"/>
      <dgm:spPr/>
    </dgm:pt>
    <dgm:pt modelId="{E6551046-D028-4459-A725-459E96939640}" type="pres">
      <dgm:prSet presAssocID="{76AB80D2-097D-4D7D-A9C5-EA1BEAF38F15}" presName="vert1" presStyleCnt="0"/>
      <dgm:spPr/>
    </dgm:pt>
    <dgm:pt modelId="{692116BB-8751-477E-8E18-4A82957B75B3}" type="pres">
      <dgm:prSet presAssocID="{269A2055-B94C-41B5-B3A5-C02C01F5C392}" presName="thickLine" presStyleLbl="alignNode1" presStyleIdx="3" presStyleCnt="9"/>
      <dgm:spPr/>
    </dgm:pt>
    <dgm:pt modelId="{D85DD532-CBE6-493E-B80A-42D57D495014}" type="pres">
      <dgm:prSet presAssocID="{269A2055-B94C-41B5-B3A5-C02C01F5C392}" presName="horz1" presStyleCnt="0"/>
      <dgm:spPr/>
    </dgm:pt>
    <dgm:pt modelId="{F68B8E9D-3574-4E9C-8968-7918BF131FA4}" type="pres">
      <dgm:prSet presAssocID="{269A2055-B94C-41B5-B3A5-C02C01F5C392}" presName="tx1" presStyleLbl="revTx" presStyleIdx="3" presStyleCnt="9" custScaleY="66782"/>
      <dgm:spPr/>
    </dgm:pt>
    <dgm:pt modelId="{F9E97BAC-3849-4B1D-80B6-749DC4F2A568}" type="pres">
      <dgm:prSet presAssocID="{269A2055-B94C-41B5-B3A5-C02C01F5C392}" presName="vert1" presStyleCnt="0"/>
      <dgm:spPr/>
    </dgm:pt>
    <dgm:pt modelId="{4C108CDF-BCD1-47E3-9D59-454439B84944}" type="pres">
      <dgm:prSet presAssocID="{927F338F-150B-42B6-90AA-204893FDC773}" presName="thickLine" presStyleLbl="alignNode1" presStyleIdx="4" presStyleCnt="9"/>
      <dgm:spPr/>
    </dgm:pt>
    <dgm:pt modelId="{429A2420-E5DB-4E3F-A558-7518EBB044B1}" type="pres">
      <dgm:prSet presAssocID="{927F338F-150B-42B6-90AA-204893FDC773}" presName="horz1" presStyleCnt="0"/>
      <dgm:spPr/>
    </dgm:pt>
    <dgm:pt modelId="{D94D0BC7-047A-4FBC-B30B-2CED9732EE17}" type="pres">
      <dgm:prSet presAssocID="{927F338F-150B-42B6-90AA-204893FDC773}" presName="tx1" presStyleLbl="revTx" presStyleIdx="4" presStyleCnt="9"/>
      <dgm:spPr/>
    </dgm:pt>
    <dgm:pt modelId="{43C9AE8D-9103-4376-958A-CA916A83F3C7}" type="pres">
      <dgm:prSet presAssocID="{927F338F-150B-42B6-90AA-204893FDC773}" presName="vert1" presStyleCnt="0"/>
      <dgm:spPr/>
    </dgm:pt>
    <dgm:pt modelId="{80C589F4-92CA-49CE-933A-6CAA637A00AD}" type="pres">
      <dgm:prSet presAssocID="{68E40936-C4D5-45E4-BCF9-AE2163A59B34}" presName="thickLine" presStyleLbl="alignNode1" presStyleIdx="5" presStyleCnt="9"/>
      <dgm:spPr/>
    </dgm:pt>
    <dgm:pt modelId="{5112B81E-C2C5-464C-ADF9-7DAA2EC9B7A1}" type="pres">
      <dgm:prSet presAssocID="{68E40936-C4D5-45E4-BCF9-AE2163A59B34}" presName="horz1" presStyleCnt="0"/>
      <dgm:spPr/>
    </dgm:pt>
    <dgm:pt modelId="{71C89AAC-52C8-4E45-9CB8-7CF8DAC2D8EF}" type="pres">
      <dgm:prSet presAssocID="{68E40936-C4D5-45E4-BCF9-AE2163A59B34}" presName="tx1" presStyleLbl="revTx" presStyleIdx="5" presStyleCnt="9"/>
      <dgm:spPr/>
    </dgm:pt>
    <dgm:pt modelId="{863720F2-BEBC-495D-B64C-3EB96E4AF0F8}" type="pres">
      <dgm:prSet presAssocID="{68E40936-C4D5-45E4-BCF9-AE2163A59B34}" presName="vert1" presStyleCnt="0"/>
      <dgm:spPr/>
    </dgm:pt>
    <dgm:pt modelId="{261CC59A-5049-4D9A-9E4D-9ADC3822AAF2}" type="pres">
      <dgm:prSet presAssocID="{603D1A58-9E90-46E7-91D1-58C590F35198}" presName="thickLine" presStyleLbl="alignNode1" presStyleIdx="6" presStyleCnt="9"/>
      <dgm:spPr/>
    </dgm:pt>
    <dgm:pt modelId="{88B45FFB-8DE6-42B3-92CA-C03F030969E5}" type="pres">
      <dgm:prSet presAssocID="{603D1A58-9E90-46E7-91D1-58C590F35198}" presName="horz1" presStyleCnt="0"/>
      <dgm:spPr/>
    </dgm:pt>
    <dgm:pt modelId="{72EEA949-991F-4ADD-8FDC-ACE24AC4D3FB}" type="pres">
      <dgm:prSet presAssocID="{603D1A58-9E90-46E7-91D1-58C590F35198}" presName="tx1" presStyleLbl="revTx" presStyleIdx="6" presStyleCnt="9"/>
      <dgm:spPr/>
    </dgm:pt>
    <dgm:pt modelId="{32A54C32-7A5E-46BD-A43A-EEAEBB21286D}" type="pres">
      <dgm:prSet presAssocID="{603D1A58-9E90-46E7-91D1-58C590F35198}" presName="vert1" presStyleCnt="0"/>
      <dgm:spPr/>
    </dgm:pt>
    <dgm:pt modelId="{6594BAB6-A936-436E-BAEC-60CF519EC354}" type="pres">
      <dgm:prSet presAssocID="{019A1B7C-2A50-42C8-BCE4-C827E7F81C52}" presName="thickLine" presStyleLbl="alignNode1" presStyleIdx="7" presStyleCnt="9"/>
      <dgm:spPr/>
    </dgm:pt>
    <dgm:pt modelId="{F5EA3A98-C838-4C92-A6E5-B35AA52E1A5B}" type="pres">
      <dgm:prSet presAssocID="{019A1B7C-2A50-42C8-BCE4-C827E7F81C52}" presName="horz1" presStyleCnt="0"/>
      <dgm:spPr/>
    </dgm:pt>
    <dgm:pt modelId="{CFFA2254-31DD-44FD-B006-67925B2317E9}" type="pres">
      <dgm:prSet presAssocID="{019A1B7C-2A50-42C8-BCE4-C827E7F81C52}" presName="tx1" presStyleLbl="revTx" presStyleIdx="7" presStyleCnt="9"/>
      <dgm:spPr/>
    </dgm:pt>
    <dgm:pt modelId="{76382872-8624-4D17-8AC5-95163F9386D0}" type="pres">
      <dgm:prSet presAssocID="{019A1B7C-2A50-42C8-BCE4-C827E7F81C52}" presName="vert1" presStyleCnt="0"/>
      <dgm:spPr/>
    </dgm:pt>
    <dgm:pt modelId="{1B5141BA-653E-41D5-B9B3-BD85B979E5B1}" type="pres">
      <dgm:prSet presAssocID="{0180912D-76F4-41E6-B4E0-2BCCCDD9C5D1}" presName="thickLine" presStyleLbl="alignNode1" presStyleIdx="8" presStyleCnt="9"/>
      <dgm:spPr/>
    </dgm:pt>
    <dgm:pt modelId="{41FC7D55-8ECF-46BF-9FD6-612002A27BD9}" type="pres">
      <dgm:prSet presAssocID="{0180912D-76F4-41E6-B4E0-2BCCCDD9C5D1}" presName="horz1" presStyleCnt="0"/>
      <dgm:spPr/>
    </dgm:pt>
    <dgm:pt modelId="{8A6FD8C2-B5C5-447D-B700-4B032B4199D8}" type="pres">
      <dgm:prSet presAssocID="{0180912D-76F4-41E6-B4E0-2BCCCDD9C5D1}" presName="tx1" presStyleLbl="revTx" presStyleIdx="8" presStyleCnt="9"/>
      <dgm:spPr/>
    </dgm:pt>
    <dgm:pt modelId="{004C2BBD-4834-48D0-A157-A74535E6E091}" type="pres">
      <dgm:prSet presAssocID="{0180912D-76F4-41E6-B4E0-2BCCCDD9C5D1}" presName="vert1" presStyleCnt="0"/>
      <dgm:spPr/>
    </dgm:pt>
  </dgm:ptLst>
  <dgm:cxnLst>
    <dgm:cxn modelId="{E2DCCD04-F187-4ED2-BBAF-447FBB341014}" srcId="{61584392-1D71-44E6-8CE0-5C09E939B037}" destId="{0180912D-76F4-41E6-B4E0-2BCCCDD9C5D1}" srcOrd="8" destOrd="0" parTransId="{2DB237C9-222A-4130-B36D-BE783F83EBCA}" sibTransId="{164D77FF-F745-4CB8-BFC4-48C3E29EF04D}"/>
    <dgm:cxn modelId="{905DCC10-121D-4414-B197-E8D1C5AE9285}" srcId="{61584392-1D71-44E6-8CE0-5C09E939B037}" destId="{256C310D-308C-4733-BAAA-AC2FD584A2B5}" srcOrd="1" destOrd="0" parTransId="{B9DE4155-486B-4DB1-A76D-187BF8DAF492}" sibTransId="{9FF8A8F5-DDB6-4437-B6A8-C4A528C0950A}"/>
    <dgm:cxn modelId="{238A0E16-E14F-425B-9D69-FD0F79583CD6}" type="presOf" srcId="{019A1B7C-2A50-42C8-BCE4-C827E7F81C52}" destId="{CFFA2254-31DD-44FD-B006-67925B2317E9}" srcOrd="0" destOrd="0" presId="urn:microsoft.com/office/officeart/2008/layout/LinedList"/>
    <dgm:cxn modelId="{D5FC2633-D529-48E1-8AE9-D9F238E5231B}" srcId="{61584392-1D71-44E6-8CE0-5C09E939B037}" destId="{603D1A58-9E90-46E7-91D1-58C590F35198}" srcOrd="6" destOrd="0" parTransId="{88B903C5-13ED-4F0D-942E-922EA348E1F2}" sibTransId="{8FD900D7-328B-48D5-A8E8-B7B7E96B2AE3}"/>
    <dgm:cxn modelId="{5A5DDB3F-94D1-4E94-8B53-EE3FAFEFDDCF}" type="presOf" srcId="{603D1A58-9E90-46E7-91D1-58C590F35198}" destId="{72EEA949-991F-4ADD-8FDC-ACE24AC4D3FB}" srcOrd="0" destOrd="0" presId="urn:microsoft.com/office/officeart/2008/layout/LinedList"/>
    <dgm:cxn modelId="{3453B062-9848-46F8-9747-971D090DA8F3}" srcId="{61584392-1D71-44E6-8CE0-5C09E939B037}" destId="{019A1B7C-2A50-42C8-BCE4-C827E7F81C52}" srcOrd="7" destOrd="0" parTransId="{BF531FAC-8E34-433F-9828-F72B64FF0B06}" sibTransId="{F5E0BDF1-53AA-43CF-BDA4-C8858BC417A1}"/>
    <dgm:cxn modelId="{2569E744-18DC-40F1-A5B4-CDF6040F4A3C}" type="presOf" srcId="{256C310D-308C-4733-BAAA-AC2FD584A2B5}" destId="{35253BA6-75DA-4003-8063-153AA16ECA5A}" srcOrd="0" destOrd="0" presId="urn:microsoft.com/office/officeart/2008/layout/LinedList"/>
    <dgm:cxn modelId="{488FF545-5BAB-4732-B29E-465E2400FFF0}" type="presOf" srcId="{68E40936-C4D5-45E4-BCF9-AE2163A59B34}" destId="{71C89AAC-52C8-4E45-9CB8-7CF8DAC2D8EF}" srcOrd="0" destOrd="0" presId="urn:microsoft.com/office/officeart/2008/layout/LinedList"/>
    <dgm:cxn modelId="{D1B8DF75-7BF9-4054-A2AF-25FF6C31420E}" srcId="{61584392-1D71-44E6-8CE0-5C09E939B037}" destId="{1B05751A-CF06-4DC4-9D3A-A0198DB84D3E}" srcOrd="0" destOrd="0" parTransId="{30D8AAE7-BD6D-40ED-8584-BAD460A82710}" sibTransId="{C23B9FA9-74E6-469E-84D7-CEE637D7880C}"/>
    <dgm:cxn modelId="{6C7B6785-EE10-4055-9FC9-562FFDBCCDA1}" type="presOf" srcId="{1B05751A-CF06-4DC4-9D3A-A0198DB84D3E}" destId="{E85F0915-4E1D-4070-8159-F2139BAE5304}" srcOrd="0" destOrd="0" presId="urn:microsoft.com/office/officeart/2008/layout/LinedList"/>
    <dgm:cxn modelId="{9A818A96-EAC8-4D49-847C-D2BCAA92C91C}" type="presOf" srcId="{0180912D-76F4-41E6-B4E0-2BCCCDD9C5D1}" destId="{8A6FD8C2-B5C5-447D-B700-4B032B4199D8}" srcOrd="0" destOrd="0" presId="urn:microsoft.com/office/officeart/2008/layout/LinedList"/>
    <dgm:cxn modelId="{FD631AA3-BB8D-40D1-9D28-FE1A3C814347}" srcId="{61584392-1D71-44E6-8CE0-5C09E939B037}" destId="{927F338F-150B-42B6-90AA-204893FDC773}" srcOrd="4" destOrd="0" parTransId="{045FD8AA-8D4B-4D17-BE70-287EF014A883}" sibTransId="{A325E7BC-908D-4A17-A655-6333F06D4832}"/>
    <dgm:cxn modelId="{FA957EAF-414A-4022-860E-F6FDF3F89E08}" type="presOf" srcId="{76AB80D2-097D-4D7D-A9C5-EA1BEAF38F15}" destId="{3E099B24-A4BA-44EB-AE91-9333F622C5B0}" srcOrd="0" destOrd="0" presId="urn:microsoft.com/office/officeart/2008/layout/LinedList"/>
    <dgm:cxn modelId="{26F40AB8-0B7E-4664-9A07-DEC4EA8A156E}" srcId="{61584392-1D71-44E6-8CE0-5C09E939B037}" destId="{76AB80D2-097D-4D7D-A9C5-EA1BEAF38F15}" srcOrd="2" destOrd="0" parTransId="{35F37B7A-0441-453C-87CB-85FFE475C5D7}" sibTransId="{DCC925EA-1513-4A03-B1EC-412717B57BA8}"/>
    <dgm:cxn modelId="{96AD9DC1-FEAA-49B7-BC3C-9E1DE4FADB9A}" srcId="{61584392-1D71-44E6-8CE0-5C09E939B037}" destId="{269A2055-B94C-41B5-B3A5-C02C01F5C392}" srcOrd="3" destOrd="0" parTransId="{8C4BEA88-89DC-47C4-B2A9-88F399218DB0}" sibTransId="{8C9A1635-10AC-450A-82FD-B460920F8838}"/>
    <dgm:cxn modelId="{A59BAAC9-A73B-43EF-AC04-698DB2D71133}" type="presOf" srcId="{927F338F-150B-42B6-90AA-204893FDC773}" destId="{D94D0BC7-047A-4FBC-B30B-2CED9732EE17}" srcOrd="0" destOrd="0" presId="urn:microsoft.com/office/officeart/2008/layout/LinedList"/>
    <dgm:cxn modelId="{A4ED61CE-3725-4C40-BFB7-B33FABE9B351}" type="presOf" srcId="{61584392-1D71-44E6-8CE0-5C09E939B037}" destId="{036C2A46-8774-408E-AA1F-CDDE17D6BA6D}" srcOrd="0" destOrd="0" presId="urn:microsoft.com/office/officeart/2008/layout/LinedList"/>
    <dgm:cxn modelId="{22984AF7-D617-4258-8108-E4823C571BD8}" type="presOf" srcId="{269A2055-B94C-41B5-B3A5-C02C01F5C392}" destId="{F68B8E9D-3574-4E9C-8968-7918BF131FA4}" srcOrd="0" destOrd="0" presId="urn:microsoft.com/office/officeart/2008/layout/LinedList"/>
    <dgm:cxn modelId="{4EA3D1FE-E9F1-4EE9-B762-ECDB6C43C97E}" srcId="{61584392-1D71-44E6-8CE0-5C09E939B037}" destId="{68E40936-C4D5-45E4-BCF9-AE2163A59B34}" srcOrd="5" destOrd="0" parTransId="{070B5CE8-9AEC-450B-953C-F4469D369C78}" sibTransId="{B3988330-87EF-4CA3-A163-9E9B1E6A1730}"/>
    <dgm:cxn modelId="{0EB25772-33B1-423C-845F-766FE9C17B2B}" type="presParOf" srcId="{036C2A46-8774-408E-AA1F-CDDE17D6BA6D}" destId="{94214546-FE10-43F9-B38D-40CDC14D236A}" srcOrd="0" destOrd="0" presId="urn:microsoft.com/office/officeart/2008/layout/LinedList"/>
    <dgm:cxn modelId="{754CD535-00D6-414C-8756-126006EB1B86}" type="presParOf" srcId="{036C2A46-8774-408E-AA1F-CDDE17D6BA6D}" destId="{FBB57892-185A-4BC3-8237-91A928AEBA3E}" srcOrd="1" destOrd="0" presId="urn:microsoft.com/office/officeart/2008/layout/LinedList"/>
    <dgm:cxn modelId="{684B9B85-A9AE-4178-A125-1D4487FC2ADF}" type="presParOf" srcId="{FBB57892-185A-4BC3-8237-91A928AEBA3E}" destId="{E85F0915-4E1D-4070-8159-F2139BAE5304}" srcOrd="0" destOrd="0" presId="urn:microsoft.com/office/officeart/2008/layout/LinedList"/>
    <dgm:cxn modelId="{97EBAC71-E4C2-443D-A060-9ECA95C5B2E6}" type="presParOf" srcId="{FBB57892-185A-4BC3-8237-91A928AEBA3E}" destId="{ED1F59A5-3CD4-4DE4-B662-406ECB87D78F}" srcOrd="1" destOrd="0" presId="urn:microsoft.com/office/officeart/2008/layout/LinedList"/>
    <dgm:cxn modelId="{D153A589-0070-4AC2-B255-9B22DDC481E8}" type="presParOf" srcId="{036C2A46-8774-408E-AA1F-CDDE17D6BA6D}" destId="{284640B1-D3F9-4993-AC10-189114C273F0}" srcOrd="2" destOrd="0" presId="urn:microsoft.com/office/officeart/2008/layout/LinedList"/>
    <dgm:cxn modelId="{F6D679D0-E1AF-46F9-B145-8668BD4D2DCA}" type="presParOf" srcId="{036C2A46-8774-408E-AA1F-CDDE17D6BA6D}" destId="{A3918764-923C-47B7-A1E8-BF954E86F5ED}" srcOrd="3" destOrd="0" presId="urn:microsoft.com/office/officeart/2008/layout/LinedList"/>
    <dgm:cxn modelId="{EE959AED-03AD-474C-A62D-92C36DCB57E9}" type="presParOf" srcId="{A3918764-923C-47B7-A1E8-BF954E86F5ED}" destId="{35253BA6-75DA-4003-8063-153AA16ECA5A}" srcOrd="0" destOrd="0" presId="urn:microsoft.com/office/officeart/2008/layout/LinedList"/>
    <dgm:cxn modelId="{64ED696E-24D2-40E1-9A0F-21CF258E272E}" type="presParOf" srcId="{A3918764-923C-47B7-A1E8-BF954E86F5ED}" destId="{509147DE-3BC1-4AF5-896F-AC8A72AA99FF}" srcOrd="1" destOrd="0" presId="urn:microsoft.com/office/officeart/2008/layout/LinedList"/>
    <dgm:cxn modelId="{D85942AF-EB05-4D78-B81C-B7130447FE2B}" type="presParOf" srcId="{036C2A46-8774-408E-AA1F-CDDE17D6BA6D}" destId="{18D0B35D-8FB0-4A07-9DA5-52056AB1A586}" srcOrd="4" destOrd="0" presId="urn:microsoft.com/office/officeart/2008/layout/LinedList"/>
    <dgm:cxn modelId="{A6A47CDD-13CE-422F-B689-48E84639289E}" type="presParOf" srcId="{036C2A46-8774-408E-AA1F-CDDE17D6BA6D}" destId="{0F6816F9-5B2C-44D7-91F4-02AC1C7973EF}" srcOrd="5" destOrd="0" presId="urn:microsoft.com/office/officeart/2008/layout/LinedList"/>
    <dgm:cxn modelId="{AB70F97F-4CD6-4F1E-A391-EE053700A7A9}" type="presParOf" srcId="{0F6816F9-5B2C-44D7-91F4-02AC1C7973EF}" destId="{3E099B24-A4BA-44EB-AE91-9333F622C5B0}" srcOrd="0" destOrd="0" presId="urn:microsoft.com/office/officeart/2008/layout/LinedList"/>
    <dgm:cxn modelId="{C688CB3C-3894-47E6-9CDB-CD8D9CB95004}" type="presParOf" srcId="{0F6816F9-5B2C-44D7-91F4-02AC1C7973EF}" destId="{E6551046-D028-4459-A725-459E96939640}" srcOrd="1" destOrd="0" presId="urn:microsoft.com/office/officeart/2008/layout/LinedList"/>
    <dgm:cxn modelId="{7D8E3BD9-1284-4BEB-A914-B9EF80C595E6}" type="presParOf" srcId="{036C2A46-8774-408E-AA1F-CDDE17D6BA6D}" destId="{692116BB-8751-477E-8E18-4A82957B75B3}" srcOrd="6" destOrd="0" presId="urn:microsoft.com/office/officeart/2008/layout/LinedList"/>
    <dgm:cxn modelId="{6D6E1836-8BB8-4E80-92BD-34D3D5F6C1CF}" type="presParOf" srcId="{036C2A46-8774-408E-AA1F-CDDE17D6BA6D}" destId="{D85DD532-CBE6-493E-B80A-42D57D495014}" srcOrd="7" destOrd="0" presId="urn:microsoft.com/office/officeart/2008/layout/LinedList"/>
    <dgm:cxn modelId="{E0615D29-03A3-460F-A6D1-736BD15EF1C2}" type="presParOf" srcId="{D85DD532-CBE6-493E-B80A-42D57D495014}" destId="{F68B8E9D-3574-4E9C-8968-7918BF131FA4}" srcOrd="0" destOrd="0" presId="urn:microsoft.com/office/officeart/2008/layout/LinedList"/>
    <dgm:cxn modelId="{1344D313-E905-4C92-8410-56A7642BF397}" type="presParOf" srcId="{D85DD532-CBE6-493E-B80A-42D57D495014}" destId="{F9E97BAC-3849-4B1D-80B6-749DC4F2A568}" srcOrd="1" destOrd="0" presId="urn:microsoft.com/office/officeart/2008/layout/LinedList"/>
    <dgm:cxn modelId="{8D1DD4B7-989A-4E51-8495-5519DF551030}" type="presParOf" srcId="{036C2A46-8774-408E-AA1F-CDDE17D6BA6D}" destId="{4C108CDF-BCD1-47E3-9D59-454439B84944}" srcOrd="8" destOrd="0" presId="urn:microsoft.com/office/officeart/2008/layout/LinedList"/>
    <dgm:cxn modelId="{A5A6A4D7-8D14-4854-A128-A2E6D10D7B71}" type="presParOf" srcId="{036C2A46-8774-408E-AA1F-CDDE17D6BA6D}" destId="{429A2420-E5DB-4E3F-A558-7518EBB044B1}" srcOrd="9" destOrd="0" presId="urn:microsoft.com/office/officeart/2008/layout/LinedList"/>
    <dgm:cxn modelId="{3C803F97-6EA2-4AED-9721-EDEF944F06E7}" type="presParOf" srcId="{429A2420-E5DB-4E3F-A558-7518EBB044B1}" destId="{D94D0BC7-047A-4FBC-B30B-2CED9732EE17}" srcOrd="0" destOrd="0" presId="urn:microsoft.com/office/officeart/2008/layout/LinedList"/>
    <dgm:cxn modelId="{9AD4E559-B55C-4F6D-94EE-A81AD72EA18F}" type="presParOf" srcId="{429A2420-E5DB-4E3F-A558-7518EBB044B1}" destId="{43C9AE8D-9103-4376-958A-CA916A83F3C7}" srcOrd="1" destOrd="0" presId="urn:microsoft.com/office/officeart/2008/layout/LinedList"/>
    <dgm:cxn modelId="{9A82ADE3-51A8-4CDF-A936-E912134D40D5}" type="presParOf" srcId="{036C2A46-8774-408E-AA1F-CDDE17D6BA6D}" destId="{80C589F4-92CA-49CE-933A-6CAA637A00AD}" srcOrd="10" destOrd="0" presId="urn:microsoft.com/office/officeart/2008/layout/LinedList"/>
    <dgm:cxn modelId="{3D978D10-8710-4A86-8FAE-7B300477B6A0}" type="presParOf" srcId="{036C2A46-8774-408E-AA1F-CDDE17D6BA6D}" destId="{5112B81E-C2C5-464C-ADF9-7DAA2EC9B7A1}" srcOrd="11" destOrd="0" presId="urn:microsoft.com/office/officeart/2008/layout/LinedList"/>
    <dgm:cxn modelId="{627D6184-62E3-4DCB-B161-EA3666BC04A0}" type="presParOf" srcId="{5112B81E-C2C5-464C-ADF9-7DAA2EC9B7A1}" destId="{71C89AAC-52C8-4E45-9CB8-7CF8DAC2D8EF}" srcOrd="0" destOrd="0" presId="urn:microsoft.com/office/officeart/2008/layout/LinedList"/>
    <dgm:cxn modelId="{7A06E5AD-AD6C-470C-A8C7-8661FEFA9FA7}" type="presParOf" srcId="{5112B81E-C2C5-464C-ADF9-7DAA2EC9B7A1}" destId="{863720F2-BEBC-495D-B64C-3EB96E4AF0F8}" srcOrd="1" destOrd="0" presId="urn:microsoft.com/office/officeart/2008/layout/LinedList"/>
    <dgm:cxn modelId="{E28F2F27-7664-40E7-BAB8-EC49F7AA84ED}" type="presParOf" srcId="{036C2A46-8774-408E-AA1F-CDDE17D6BA6D}" destId="{261CC59A-5049-4D9A-9E4D-9ADC3822AAF2}" srcOrd="12" destOrd="0" presId="urn:microsoft.com/office/officeart/2008/layout/LinedList"/>
    <dgm:cxn modelId="{F4F7DBDF-C5F2-4492-8D3C-495D54FA6509}" type="presParOf" srcId="{036C2A46-8774-408E-AA1F-CDDE17D6BA6D}" destId="{88B45FFB-8DE6-42B3-92CA-C03F030969E5}" srcOrd="13" destOrd="0" presId="urn:microsoft.com/office/officeart/2008/layout/LinedList"/>
    <dgm:cxn modelId="{AE35A3BA-82B9-4264-B764-C638CB23EFA3}" type="presParOf" srcId="{88B45FFB-8DE6-42B3-92CA-C03F030969E5}" destId="{72EEA949-991F-4ADD-8FDC-ACE24AC4D3FB}" srcOrd="0" destOrd="0" presId="urn:microsoft.com/office/officeart/2008/layout/LinedList"/>
    <dgm:cxn modelId="{9521D8BD-462D-49A9-987D-ED1FCACD93B5}" type="presParOf" srcId="{88B45FFB-8DE6-42B3-92CA-C03F030969E5}" destId="{32A54C32-7A5E-46BD-A43A-EEAEBB21286D}" srcOrd="1" destOrd="0" presId="urn:microsoft.com/office/officeart/2008/layout/LinedList"/>
    <dgm:cxn modelId="{AC0A6993-064B-4226-95A8-89FE4BDBFF38}" type="presParOf" srcId="{036C2A46-8774-408E-AA1F-CDDE17D6BA6D}" destId="{6594BAB6-A936-436E-BAEC-60CF519EC354}" srcOrd="14" destOrd="0" presId="urn:microsoft.com/office/officeart/2008/layout/LinedList"/>
    <dgm:cxn modelId="{27DD6EC0-3FAC-4FDB-A235-395F439F0489}" type="presParOf" srcId="{036C2A46-8774-408E-AA1F-CDDE17D6BA6D}" destId="{F5EA3A98-C838-4C92-A6E5-B35AA52E1A5B}" srcOrd="15" destOrd="0" presId="urn:microsoft.com/office/officeart/2008/layout/LinedList"/>
    <dgm:cxn modelId="{112E06E9-B6B3-4839-98F7-912F644D8499}" type="presParOf" srcId="{F5EA3A98-C838-4C92-A6E5-B35AA52E1A5B}" destId="{CFFA2254-31DD-44FD-B006-67925B2317E9}" srcOrd="0" destOrd="0" presId="urn:microsoft.com/office/officeart/2008/layout/LinedList"/>
    <dgm:cxn modelId="{7772E478-C916-4C3C-A263-64511E0DB1F3}" type="presParOf" srcId="{F5EA3A98-C838-4C92-A6E5-B35AA52E1A5B}" destId="{76382872-8624-4D17-8AC5-95163F9386D0}" srcOrd="1" destOrd="0" presId="urn:microsoft.com/office/officeart/2008/layout/LinedList"/>
    <dgm:cxn modelId="{506BE098-771C-493F-9609-C5187E5C707B}" type="presParOf" srcId="{036C2A46-8774-408E-AA1F-CDDE17D6BA6D}" destId="{1B5141BA-653E-41D5-B9B3-BD85B979E5B1}" srcOrd="16" destOrd="0" presId="urn:microsoft.com/office/officeart/2008/layout/LinedList"/>
    <dgm:cxn modelId="{B4D91C9E-FCA4-4437-A62A-98CAADA4A280}" type="presParOf" srcId="{036C2A46-8774-408E-AA1F-CDDE17D6BA6D}" destId="{41FC7D55-8ECF-46BF-9FD6-612002A27BD9}" srcOrd="17" destOrd="0" presId="urn:microsoft.com/office/officeart/2008/layout/LinedList"/>
    <dgm:cxn modelId="{79330664-5877-48AE-8E3F-BC1BC6DF394A}" type="presParOf" srcId="{41FC7D55-8ECF-46BF-9FD6-612002A27BD9}" destId="{8A6FD8C2-B5C5-447D-B700-4B032B4199D8}" srcOrd="0" destOrd="0" presId="urn:microsoft.com/office/officeart/2008/layout/LinedList"/>
    <dgm:cxn modelId="{931D72D6-1217-4A33-962C-2BA0B567CBBA}" type="presParOf" srcId="{41FC7D55-8ECF-46BF-9FD6-612002A27BD9}" destId="{004C2BBD-4834-48D0-A157-A74535E6E09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371F0-B28B-4CF1-BB38-39BA654AF073}">
      <dsp:nvSpPr>
        <dsp:cNvPr id="0" name=""/>
        <dsp:cNvSpPr/>
      </dsp:nvSpPr>
      <dsp:spPr>
        <a:xfrm>
          <a:off x="0" y="3827"/>
          <a:ext cx="5103844" cy="8153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43488B-BA46-4DFB-A01A-091B20A3F87C}">
      <dsp:nvSpPr>
        <dsp:cNvPr id="0" name=""/>
        <dsp:cNvSpPr/>
      </dsp:nvSpPr>
      <dsp:spPr>
        <a:xfrm>
          <a:off x="246632" y="187273"/>
          <a:ext cx="448423" cy="4484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21894-2FCA-4DF9-8EB5-BD28D74EC9D5}">
      <dsp:nvSpPr>
        <dsp:cNvPr id="0" name=""/>
        <dsp:cNvSpPr/>
      </dsp:nvSpPr>
      <dsp:spPr>
        <a:xfrm>
          <a:off x="941689" y="3827"/>
          <a:ext cx="4162155" cy="8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88" tIns="86288" rIns="86288" bIns="86288"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accent4">
                  <a:lumMod val="50000"/>
                </a:schemeClr>
              </a:solidFill>
            </a:rPr>
            <a:t>Recent Rainfall Events (2024)</a:t>
          </a:r>
        </a:p>
      </dsp:txBody>
      <dsp:txXfrm>
        <a:off x="941689" y="3827"/>
        <a:ext cx="4162155" cy="815315"/>
      </dsp:txXfrm>
    </dsp:sp>
    <dsp:sp modelId="{2D72DA1A-E4C6-405D-A7C9-6F9F190E49CE}">
      <dsp:nvSpPr>
        <dsp:cNvPr id="0" name=""/>
        <dsp:cNvSpPr/>
      </dsp:nvSpPr>
      <dsp:spPr>
        <a:xfrm>
          <a:off x="0" y="1022971"/>
          <a:ext cx="5103844" cy="8153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E45DB9-B119-4FBB-8283-79B1E8538E44}">
      <dsp:nvSpPr>
        <dsp:cNvPr id="0" name=""/>
        <dsp:cNvSpPr/>
      </dsp:nvSpPr>
      <dsp:spPr>
        <a:xfrm>
          <a:off x="246632" y="1206417"/>
          <a:ext cx="448423" cy="4484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18DE4-0146-4D7C-887A-F65D7E65045C}">
      <dsp:nvSpPr>
        <dsp:cNvPr id="0" name=""/>
        <dsp:cNvSpPr/>
      </dsp:nvSpPr>
      <dsp:spPr>
        <a:xfrm>
          <a:off x="941689" y="1022971"/>
          <a:ext cx="4162155" cy="8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88" tIns="86288" rIns="86288" bIns="86288"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accent4">
                  <a:lumMod val="50000"/>
                </a:schemeClr>
              </a:solidFill>
            </a:rPr>
            <a:t>City’s Role &amp; Responsibility</a:t>
          </a:r>
        </a:p>
      </dsp:txBody>
      <dsp:txXfrm>
        <a:off x="941689" y="1022971"/>
        <a:ext cx="4162155" cy="815315"/>
      </dsp:txXfrm>
    </dsp:sp>
    <dsp:sp modelId="{90B57F14-F9B9-4942-BAF9-2A935F69F9A2}">
      <dsp:nvSpPr>
        <dsp:cNvPr id="0" name=""/>
        <dsp:cNvSpPr/>
      </dsp:nvSpPr>
      <dsp:spPr>
        <a:xfrm>
          <a:off x="0" y="2042115"/>
          <a:ext cx="5103844" cy="8153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E82E57-30C7-4756-94F4-107D054A51ED}">
      <dsp:nvSpPr>
        <dsp:cNvPr id="0" name=""/>
        <dsp:cNvSpPr/>
      </dsp:nvSpPr>
      <dsp:spPr>
        <a:xfrm>
          <a:off x="246632" y="2225561"/>
          <a:ext cx="448423" cy="44842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601CD-4EA7-479B-967B-8171EA9E7714}">
      <dsp:nvSpPr>
        <dsp:cNvPr id="0" name=""/>
        <dsp:cNvSpPr/>
      </dsp:nvSpPr>
      <dsp:spPr>
        <a:xfrm>
          <a:off x="941689" y="2042115"/>
          <a:ext cx="4162155" cy="8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88" tIns="86288" rIns="86288" bIns="86288"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accent4">
                  <a:lumMod val="50000"/>
                </a:schemeClr>
              </a:solidFill>
            </a:rPr>
            <a:t>Stormwater Program Overview</a:t>
          </a:r>
        </a:p>
      </dsp:txBody>
      <dsp:txXfrm>
        <a:off x="941689" y="2042115"/>
        <a:ext cx="4162155" cy="815315"/>
      </dsp:txXfrm>
    </dsp:sp>
    <dsp:sp modelId="{E272DAB8-D487-4A39-91EC-B03383FB817A}">
      <dsp:nvSpPr>
        <dsp:cNvPr id="0" name=""/>
        <dsp:cNvSpPr/>
      </dsp:nvSpPr>
      <dsp:spPr>
        <a:xfrm>
          <a:off x="0" y="3061259"/>
          <a:ext cx="5103844" cy="8153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B5C4A-6B10-440D-A72C-C8412146C652}">
      <dsp:nvSpPr>
        <dsp:cNvPr id="0" name=""/>
        <dsp:cNvSpPr/>
      </dsp:nvSpPr>
      <dsp:spPr>
        <a:xfrm>
          <a:off x="246632" y="3244705"/>
          <a:ext cx="448423" cy="4484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CD454-D0BF-41AB-BA29-CFE98EF56169}">
      <dsp:nvSpPr>
        <dsp:cNvPr id="0" name=""/>
        <dsp:cNvSpPr/>
      </dsp:nvSpPr>
      <dsp:spPr>
        <a:xfrm>
          <a:off x="941689" y="3061259"/>
          <a:ext cx="4162155" cy="8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88" tIns="86288" rIns="86288" bIns="86288"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accent4">
                  <a:lumMod val="50000"/>
                </a:schemeClr>
              </a:solidFill>
            </a:rPr>
            <a:t>Stormwater Program Funding</a:t>
          </a:r>
        </a:p>
      </dsp:txBody>
      <dsp:txXfrm>
        <a:off x="941689" y="3061259"/>
        <a:ext cx="4162155" cy="815315"/>
      </dsp:txXfrm>
    </dsp:sp>
    <dsp:sp modelId="{5FE26D5C-6891-4ADA-93D6-938C176DF3BE}">
      <dsp:nvSpPr>
        <dsp:cNvPr id="0" name=""/>
        <dsp:cNvSpPr/>
      </dsp:nvSpPr>
      <dsp:spPr>
        <a:xfrm>
          <a:off x="0" y="4080403"/>
          <a:ext cx="5103844" cy="8153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AB3FF-DE0A-4E0B-A2CE-FFC62B27639D}">
      <dsp:nvSpPr>
        <dsp:cNvPr id="0" name=""/>
        <dsp:cNvSpPr/>
      </dsp:nvSpPr>
      <dsp:spPr>
        <a:xfrm>
          <a:off x="246632" y="4263849"/>
          <a:ext cx="448423" cy="4484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7BE613-656D-4861-9175-05DDFA8F6190}">
      <dsp:nvSpPr>
        <dsp:cNvPr id="0" name=""/>
        <dsp:cNvSpPr/>
      </dsp:nvSpPr>
      <dsp:spPr>
        <a:xfrm>
          <a:off x="941689" y="4080403"/>
          <a:ext cx="4162155" cy="8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88" tIns="86288" rIns="86288" bIns="86288"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accent4">
                  <a:lumMod val="50000"/>
                </a:schemeClr>
              </a:solidFill>
            </a:rPr>
            <a:t>Questions &amp; Discussion</a:t>
          </a:r>
        </a:p>
      </dsp:txBody>
      <dsp:txXfrm>
        <a:off x="941689" y="4080403"/>
        <a:ext cx="4162155" cy="815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E867A-EA0D-4E7C-A98D-E662FC1EB8BA}">
      <dsp:nvSpPr>
        <dsp:cNvPr id="0" name=""/>
        <dsp:cNvSpPr/>
      </dsp:nvSpPr>
      <dsp:spPr>
        <a:xfrm>
          <a:off x="0" y="467105"/>
          <a:ext cx="3225292" cy="1346625"/>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318" tIns="395732" rIns="25031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Storm Surge</a:t>
          </a:r>
        </a:p>
        <a:p>
          <a:pPr marL="171450" lvl="1" indent="-171450" algn="l" defTabSz="844550">
            <a:lnSpc>
              <a:spcPct val="90000"/>
            </a:lnSpc>
            <a:spcBef>
              <a:spcPct val="0"/>
            </a:spcBef>
            <a:spcAft>
              <a:spcPct val="15000"/>
            </a:spcAft>
            <a:buChar char="•"/>
          </a:pPr>
          <a:r>
            <a:rPr lang="en-US" sz="1900" kern="1200" dirty="0"/>
            <a:t>Sea Level Rise (~1 foot since 1940)</a:t>
          </a:r>
        </a:p>
      </dsp:txBody>
      <dsp:txXfrm>
        <a:off x="0" y="467105"/>
        <a:ext cx="3225292" cy="1346625"/>
      </dsp:txXfrm>
    </dsp:sp>
    <dsp:sp modelId="{2B8F708A-61DA-4F31-9D16-028324C51D77}">
      <dsp:nvSpPr>
        <dsp:cNvPr id="0" name=""/>
        <dsp:cNvSpPr/>
      </dsp:nvSpPr>
      <dsp:spPr>
        <a:xfrm>
          <a:off x="161264" y="186665"/>
          <a:ext cx="2257704"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36" tIns="0" rIns="85336" bIns="0" numCol="1" spcCol="1270" anchor="ctr" anchorCtr="0">
          <a:noAutofit/>
        </a:bodyPr>
        <a:lstStyle/>
        <a:p>
          <a:pPr marL="0" lvl="0" indent="0" algn="l" defTabSz="844550">
            <a:lnSpc>
              <a:spcPct val="90000"/>
            </a:lnSpc>
            <a:spcBef>
              <a:spcPct val="0"/>
            </a:spcBef>
            <a:spcAft>
              <a:spcPct val="35000"/>
            </a:spcAft>
            <a:buNone/>
          </a:pPr>
          <a:r>
            <a:rPr lang="en-US" sz="1900" kern="1200" dirty="0"/>
            <a:t>Issues</a:t>
          </a:r>
        </a:p>
      </dsp:txBody>
      <dsp:txXfrm>
        <a:off x="188644" y="214045"/>
        <a:ext cx="2202944" cy="506120"/>
      </dsp:txXfrm>
    </dsp:sp>
    <dsp:sp modelId="{362E866D-E6B4-450E-8284-B0CAF1DB8DE5}">
      <dsp:nvSpPr>
        <dsp:cNvPr id="0" name=""/>
        <dsp:cNvSpPr/>
      </dsp:nvSpPr>
      <dsp:spPr>
        <a:xfrm>
          <a:off x="0" y="2196771"/>
          <a:ext cx="3225292" cy="1675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318" tIns="395732" rIns="25031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Pump Stations</a:t>
          </a:r>
        </a:p>
        <a:p>
          <a:pPr marL="171450" lvl="1" indent="-171450" algn="l" defTabSz="844550">
            <a:lnSpc>
              <a:spcPct val="90000"/>
            </a:lnSpc>
            <a:spcBef>
              <a:spcPct val="0"/>
            </a:spcBef>
            <a:spcAft>
              <a:spcPct val="15000"/>
            </a:spcAft>
            <a:buChar char="•"/>
          </a:pPr>
          <a:r>
            <a:rPr lang="en-US" sz="1900" kern="1200" dirty="0"/>
            <a:t>Tide Gates</a:t>
          </a:r>
        </a:p>
        <a:p>
          <a:pPr marL="171450" lvl="1" indent="-171450" algn="l" defTabSz="844550">
            <a:lnSpc>
              <a:spcPct val="90000"/>
            </a:lnSpc>
            <a:spcBef>
              <a:spcPct val="0"/>
            </a:spcBef>
            <a:spcAft>
              <a:spcPct val="15000"/>
            </a:spcAft>
            <a:buChar char="•"/>
          </a:pPr>
          <a:r>
            <a:rPr lang="en-US" sz="1900" kern="1200" dirty="0"/>
            <a:t>Berms, Dikes, Sea Walls</a:t>
          </a:r>
        </a:p>
        <a:p>
          <a:pPr marL="171450" lvl="1" indent="-171450" algn="l" defTabSz="844550">
            <a:lnSpc>
              <a:spcPct val="90000"/>
            </a:lnSpc>
            <a:spcBef>
              <a:spcPct val="0"/>
            </a:spcBef>
            <a:spcAft>
              <a:spcPct val="15000"/>
            </a:spcAft>
            <a:buChar char="•"/>
          </a:pPr>
          <a:r>
            <a:rPr lang="en-US" sz="1900" kern="1200" dirty="0"/>
            <a:t>Design Standards</a:t>
          </a:r>
        </a:p>
      </dsp:txBody>
      <dsp:txXfrm>
        <a:off x="0" y="2196771"/>
        <a:ext cx="3225292" cy="1675800"/>
      </dsp:txXfrm>
    </dsp:sp>
    <dsp:sp modelId="{384ADE2D-6A31-4FCD-A046-5FCB0A258964}">
      <dsp:nvSpPr>
        <dsp:cNvPr id="0" name=""/>
        <dsp:cNvSpPr/>
      </dsp:nvSpPr>
      <dsp:spPr>
        <a:xfrm>
          <a:off x="161264" y="1916331"/>
          <a:ext cx="2257704"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36" tIns="0" rIns="85336" bIns="0" numCol="1" spcCol="1270" anchor="ctr" anchorCtr="0">
          <a:noAutofit/>
        </a:bodyPr>
        <a:lstStyle/>
        <a:p>
          <a:pPr marL="0" lvl="0" indent="0" algn="l" defTabSz="844550">
            <a:lnSpc>
              <a:spcPct val="90000"/>
            </a:lnSpc>
            <a:spcBef>
              <a:spcPct val="0"/>
            </a:spcBef>
            <a:spcAft>
              <a:spcPct val="35000"/>
            </a:spcAft>
            <a:buNone/>
          </a:pPr>
          <a:r>
            <a:rPr lang="en-US" sz="1900" kern="1200" dirty="0"/>
            <a:t>Mitigation Measures</a:t>
          </a:r>
        </a:p>
      </dsp:txBody>
      <dsp:txXfrm>
        <a:off x="188644" y="1943711"/>
        <a:ext cx="2202944"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091EE-58CA-42BC-80E5-E02F3941FB77}">
      <dsp:nvSpPr>
        <dsp:cNvPr id="0" name=""/>
        <dsp:cNvSpPr/>
      </dsp:nvSpPr>
      <dsp:spPr>
        <a:xfrm>
          <a:off x="0" y="495"/>
          <a:ext cx="7765322" cy="11593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3CA74-A98D-4124-B529-8C2E236D2A4D}">
      <dsp:nvSpPr>
        <dsp:cNvPr id="0" name=""/>
        <dsp:cNvSpPr/>
      </dsp:nvSpPr>
      <dsp:spPr>
        <a:xfrm>
          <a:off x="350706" y="261351"/>
          <a:ext cx="637648" cy="63764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6F881D-FE82-4862-B3CF-F17426DBEBB6}">
      <dsp:nvSpPr>
        <dsp:cNvPr id="0" name=""/>
        <dsp:cNvSpPr/>
      </dsp:nvSpPr>
      <dsp:spPr>
        <a:xfrm>
          <a:off x="1339060" y="495"/>
          <a:ext cx="6426261" cy="115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99" tIns="122699" rIns="122699" bIns="122699" numCol="1" spcCol="1270" anchor="ctr" anchorCtr="0">
          <a:noAutofit/>
        </a:bodyPr>
        <a:lstStyle/>
        <a:p>
          <a:pPr marL="0" lvl="0" indent="0" algn="l" defTabSz="977900">
            <a:lnSpc>
              <a:spcPct val="100000"/>
            </a:lnSpc>
            <a:spcBef>
              <a:spcPct val="0"/>
            </a:spcBef>
            <a:spcAft>
              <a:spcPct val="35000"/>
            </a:spcAft>
            <a:buNone/>
          </a:pPr>
          <a:r>
            <a:rPr lang="en-US" sz="2200" b="0" kern="1200" dirty="0">
              <a:solidFill>
                <a:schemeClr val="accent4">
                  <a:lumMod val="50000"/>
                </a:schemeClr>
              </a:solidFill>
            </a:rPr>
            <a:t>Drainage System Operations, Maintenance, and Repair</a:t>
          </a:r>
          <a:endParaRPr lang="en-US" sz="2200" kern="1200" dirty="0">
            <a:solidFill>
              <a:schemeClr val="accent4">
                <a:lumMod val="50000"/>
              </a:schemeClr>
            </a:solidFill>
          </a:endParaRPr>
        </a:p>
      </dsp:txBody>
      <dsp:txXfrm>
        <a:off x="1339060" y="495"/>
        <a:ext cx="6426261" cy="1159360"/>
      </dsp:txXfrm>
    </dsp:sp>
    <dsp:sp modelId="{0D803A5D-7B13-48B8-AC66-906E5B1BC522}">
      <dsp:nvSpPr>
        <dsp:cNvPr id="0" name=""/>
        <dsp:cNvSpPr/>
      </dsp:nvSpPr>
      <dsp:spPr>
        <a:xfrm>
          <a:off x="0" y="1449695"/>
          <a:ext cx="7765322" cy="11593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269C6-F0B4-4B8F-85C3-3F96C80EB54A}">
      <dsp:nvSpPr>
        <dsp:cNvPr id="0" name=""/>
        <dsp:cNvSpPr/>
      </dsp:nvSpPr>
      <dsp:spPr>
        <a:xfrm>
          <a:off x="350706" y="1710551"/>
          <a:ext cx="637648" cy="6376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52E48-2834-41C4-894D-D12B3F5AB3F9}">
      <dsp:nvSpPr>
        <dsp:cNvPr id="0" name=""/>
        <dsp:cNvSpPr/>
      </dsp:nvSpPr>
      <dsp:spPr>
        <a:xfrm>
          <a:off x="1339060" y="1449695"/>
          <a:ext cx="6426261" cy="115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99" tIns="122699" rIns="122699" bIns="122699"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accent4">
                  <a:lumMod val="50000"/>
                </a:schemeClr>
              </a:solidFill>
            </a:rPr>
            <a:t>Regulatory Compliance activities required by the State and Federal Governments</a:t>
          </a:r>
        </a:p>
      </dsp:txBody>
      <dsp:txXfrm>
        <a:off x="1339060" y="1449695"/>
        <a:ext cx="6426261" cy="1159360"/>
      </dsp:txXfrm>
    </dsp:sp>
    <dsp:sp modelId="{B9FFE51E-73B6-4206-9881-4DB5F06DE69B}">
      <dsp:nvSpPr>
        <dsp:cNvPr id="0" name=""/>
        <dsp:cNvSpPr/>
      </dsp:nvSpPr>
      <dsp:spPr>
        <a:xfrm>
          <a:off x="0" y="2898895"/>
          <a:ext cx="7765322" cy="11593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F278F-EAC4-4975-834F-E122DC558A6C}">
      <dsp:nvSpPr>
        <dsp:cNvPr id="0" name=""/>
        <dsp:cNvSpPr/>
      </dsp:nvSpPr>
      <dsp:spPr>
        <a:xfrm>
          <a:off x="350706" y="3159751"/>
          <a:ext cx="637648" cy="63764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753C5-B972-43AC-940F-828065B18F55}">
      <dsp:nvSpPr>
        <dsp:cNvPr id="0" name=""/>
        <dsp:cNvSpPr/>
      </dsp:nvSpPr>
      <dsp:spPr>
        <a:xfrm>
          <a:off x="1339060" y="2898895"/>
          <a:ext cx="6426261" cy="115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99" tIns="122699" rIns="122699" bIns="122699"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accent4">
                  <a:lumMod val="50000"/>
                </a:schemeClr>
              </a:solidFill>
            </a:rPr>
            <a:t>Capital Improvement Program for Flood Control, Drainage Conveyance, and Water Quality</a:t>
          </a:r>
        </a:p>
      </dsp:txBody>
      <dsp:txXfrm>
        <a:off x="1339060" y="2898895"/>
        <a:ext cx="6426261" cy="1159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EE2E8-03E1-4EE1-B13A-C80C3F4A00EC}">
      <dsp:nvSpPr>
        <dsp:cNvPr id="0" name=""/>
        <dsp:cNvSpPr/>
      </dsp:nvSpPr>
      <dsp:spPr>
        <a:xfrm>
          <a:off x="0" y="910899"/>
          <a:ext cx="4699509" cy="757575"/>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4734" tIns="270764" rIns="36473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12 Projects</a:t>
          </a:r>
        </a:p>
        <a:p>
          <a:pPr marL="114300" lvl="1" indent="-114300" algn="l" defTabSz="577850">
            <a:lnSpc>
              <a:spcPct val="90000"/>
            </a:lnSpc>
            <a:spcBef>
              <a:spcPct val="0"/>
            </a:spcBef>
            <a:spcAft>
              <a:spcPct val="15000"/>
            </a:spcAft>
            <a:buChar char="•"/>
          </a:pPr>
          <a:r>
            <a:rPr lang="en-US" sz="1300" kern="1200" dirty="0"/>
            <a:t>Total Cost: $46.6 Million </a:t>
          </a:r>
          <a:r>
            <a:rPr lang="en-US" sz="1300" i="1" kern="1200" dirty="0"/>
            <a:t>(Funded at $16.25 Million)</a:t>
          </a:r>
        </a:p>
      </dsp:txBody>
      <dsp:txXfrm>
        <a:off x="0" y="910899"/>
        <a:ext cx="4699509" cy="757575"/>
      </dsp:txXfrm>
    </dsp:sp>
    <dsp:sp modelId="{2F4481C6-1D2A-4AE2-A6AD-625587174FE7}">
      <dsp:nvSpPr>
        <dsp:cNvPr id="0" name=""/>
        <dsp:cNvSpPr/>
      </dsp:nvSpPr>
      <dsp:spPr>
        <a:xfrm>
          <a:off x="234975" y="719019"/>
          <a:ext cx="3289656" cy="38376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341" tIns="0" rIns="124341" bIns="0" numCol="1" spcCol="1270" anchor="ctr" anchorCtr="0">
          <a:noAutofit/>
        </a:bodyPr>
        <a:lstStyle/>
        <a:p>
          <a:pPr marL="0" lvl="0" indent="0" algn="l" defTabSz="577850">
            <a:lnSpc>
              <a:spcPct val="90000"/>
            </a:lnSpc>
            <a:spcBef>
              <a:spcPct val="0"/>
            </a:spcBef>
            <a:spcAft>
              <a:spcPct val="35000"/>
            </a:spcAft>
            <a:buNone/>
          </a:pPr>
          <a:r>
            <a:rPr lang="en-US" sz="1300" kern="1200" dirty="0"/>
            <a:t>Stormwater Pump Station Improvements</a:t>
          </a:r>
        </a:p>
      </dsp:txBody>
      <dsp:txXfrm>
        <a:off x="253709" y="737753"/>
        <a:ext cx="3252188" cy="346292"/>
      </dsp:txXfrm>
    </dsp:sp>
    <dsp:sp modelId="{30C49784-2EB3-4978-80C4-27B37BAFC9B5}">
      <dsp:nvSpPr>
        <dsp:cNvPr id="0" name=""/>
        <dsp:cNvSpPr/>
      </dsp:nvSpPr>
      <dsp:spPr>
        <a:xfrm>
          <a:off x="0" y="1930554"/>
          <a:ext cx="4699509" cy="757575"/>
        </a:xfrm>
        <a:prstGeom prst="rect">
          <a:avLst/>
        </a:prstGeom>
        <a:solidFill>
          <a:schemeClr val="lt1">
            <a:alpha val="90000"/>
            <a:hueOff val="0"/>
            <a:satOff val="0"/>
            <a:lumOff val="0"/>
            <a:alphaOff val="0"/>
          </a:schemeClr>
        </a:solidFill>
        <a:ln w="9525" cap="rnd" cmpd="sng" algn="ctr">
          <a:solidFill>
            <a:schemeClr val="accent5">
              <a:hueOff val="-90003"/>
              <a:satOff val="-4311"/>
              <a:lumOff val="-35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4734" tIns="270764" rIns="36473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13 Projects</a:t>
          </a:r>
        </a:p>
        <a:p>
          <a:pPr marL="114300" lvl="1" indent="-114300" algn="l" defTabSz="577850">
            <a:lnSpc>
              <a:spcPct val="90000"/>
            </a:lnSpc>
            <a:spcBef>
              <a:spcPct val="0"/>
            </a:spcBef>
            <a:spcAft>
              <a:spcPct val="15000"/>
            </a:spcAft>
            <a:buChar char="•"/>
          </a:pPr>
          <a:r>
            <a:rPr lang="en-US" sz="1300" kern="1200" dirty="0"/>
            <a:t>Total Cost: $22.3 Million </a:t>
          </a:r>
          <a:r>
            <a:rPr lang="en-US" sz="1300" i="1" kern="1200" dirty="0"/>
            <a:t>(Funded at $4.01 Million)</a:t>
          </a:r>
          <a:r>
            <a:rPr lang="en-US" sz="1300" kern="1200" dirty="0"/>
            <a:t>  </a:t>
          </a:r>
        </a:p>
      </dsp:txBody>
      <dsp:txXfrm>
        <a:off x="0" y="1930554"/>
        <a:ext cx="4699509" cy="757575"/>
      </dsp:txXfrm>
    </dsp:sp>
    <dsp:sp modelId="{FA315D41-DBFF-407E-AF11-9AD63DA418C9}">
      <dsp:nvSpPr>
        <dsp:cNvPr id="0" name=""/>
        <dsp:cNvSpPr/>
      </dsp:nvSpPr>
      <dsp:spPr>
        <a:xfrm>
          <a:off x="234975" y="1738674"/>
          <a:ext cx="3289656" cy="383760"/>
        </a:xfrm>
        <a:prstGeom prst="roundRect">
          <a:avLst/>
        </a:prstGeom>
        <a:gradFill rotWithShape="0">
          <a:gsLst>
            <a:gs pos="0">
              <a:schemeClr val="accent5">
                <a:hueOff val="-90003"/>
                <a:satOff val="-4311"/>
                <a:lumOff val="-3529"/>
                <a:alphaOff val="0"/>
                <a:tint val="96000"/>
                <a:lumMod val="104000"/>
              </a:schemeClr>
            </a:gs>
            <a:gs pos="100000">
              <a:schemeClr val="accent5">
                <a:hueOff val="-90003"/>
                <a:satOff val="-4311"/>
                <a:lumOff val="-352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341" tIns="0" rIns="124341" bIns="0" numCol="1" spcCol="1270" anchor="ctr" anchorCtr="0">
          <a:noAutofit/>
        </a:bodyPr>
        <a:lstStyle/>
        <a:p>
          <a:pPr marL="0" lvl="0" indent="0" algn="l" defTabSz="577850">
            <a:lnSpc>
              <a:spcPct val="90000"/>
            </a:lnSpc>
            <a:spcBef>
              <a:spcPct val="0"/>
            </a:spcBef>
            <a:spcAft>
              <a:spcPct val="35000"/>
            </a:spcAft>
            <a:buNone/>
          </a:pPr>
          <a:r>
            <a:rPr lang="en-US" sz="1300" kern="1200" dirty="0"/>
            <a:t>Localized Stormwater Infrastructure Construction Improvements</a:t>
          </a:r>
        </a:p>
      </dsp:txBody>
      <dsp:txXfrm>
        <a:off x="253709" y="1757408"/>
        <a:ext cx="3252188" cy="346292"/>
      </dsp:txXfrm>
    </dsp:sp>
    <dsp:sp modelId="{64EA4092-6FCF-4003-9845-7F55F2B78BB3}">
      <dsp:nvSpPr>
        <dsp:cNvPr id="0" name=""/>
        <dsp:cNvSpPr/>
      </dsp:nvSpPr>
      <dsp:spPr>
        <a:xfrm>
          <a:off x="0" y="2950209"/>
          <a:ext cx="4699509" cy="757575"/>
        </a:xfrm>
        <a:prstGeom prst="rect">
          <a:avLst/>
        </a:prstGeom>
        <a:solidFill>
          <a:schemeClr val="lt1">
            <a:alpha val="90000"/>
            <a:hueOff val="0"/>
            <a:satOff val="0"/>
            <a:lumOff val="0"/>
            <a:alphaOff val="0"/>
          </a:schemeClr>
        </a:solidFill>
        <a:ln w="9525" cap="rnd" cmpd="sng" algn="ctr">
          <a:solidFill>
            <a:schemeClr val="accent5">
              <a:hueOff val="-180005"/>
              <a:satOff val="-8623"/>
              <a:lumOff val="-70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4734" tIns="270764" rIns="36473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3 Projects</a:t>
          </a:r>
        </a:p>
        <a:p>
          <a:pPr marL="114300" lvl="1" indent="-114300" algn="l" defTabSz="577850">
            <a:lnSpc>
              <a:spcPct val="90000"/>
            </a:lnSpc>
            <a:spcBef>
              <a:spcPct val="0"/>
            </a:spcBef>
            <a:spcAft>
              <a:spcPct val="15000"/>
            </a:spcAft>
            <a:buChar char="•"/>
          </a:pPr>
          <a:r>
            <a:rPr lang="en-US" sz="1300" kern="1200" dirty="0"/>
            <a:t>Total Cost: $2 Million/Year </a:t>
          </a:r>
          <a:r>
            <a:rPr lang="en-US" sz="1300" i="1" kern="1200" dirty="0"/>
            <a:t>(90% Funded Annually)</a:t>
          </a:r>
        </a:p>
      </dsp:txBody>
      <dsp:txXfrm>
        <a:off x="0" y="2950209"/>
        <a:ext cx="4699509" cy="757575"/>
      </dsp:txXfrm>
    </dsp:sp>
    <dsp:sp modelId="{2C898091-AB2E-46AA-937C-12ACEB8464D2}">
      <dsp:nvSpPr>
        <dsp:cNvPr id="0" name=""/>
        <dsp:cNvSpPr/>
      </dsp:nvSpPr>
      <dsp:spPr>
        <a:xfrm>
          <a:off x="234975" y="2758329"/>
          <a:ext cx="3289656" cy="383760"/>
        </a:xfrm>
        <a:prstGeom prst="roundRect">
          <a:avLst/>
        </a:prstGeom>
        <a:gradFill rotWithShape="0">
          <a:gsLst>
            <a:gs pos="0">
              <a:schemeClr val="accent5">
                <a:hueOff val="-180005"/>
                <a:satOff val="-8623"/>
                <a:lumOff val="-7058"/>
                <a:alphaOff val="0"/>
                <a:tint val="96000"/>
                <a:lumMod val="104000"/>
              </a:schemeClr>
            </a:gs>
            <a:gs pos="100000">
              <a:schemeClr val="accent5">
                <a:hueOff val="-180005"/>
                <a:satOff val="-8623"/>
                <a:lumOff val="-705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341" tIns="0" rIns="124341" bIns="0" numCol="1" spcCol="1270" anchor="ctr" anchorCtr="0">
          <a:noAutofit/>
        </a:bodyPr>
        <a:lstStyle/>
        <a:p>
          <a:pPr marL="0" lvl="0" indent="0" algn="l" defTabSz="577850">
            <a:lnSpc>
              <a:spcPct val="90000"/>
            </a:lnSpc>
            <a:spcBef>
              <a:spcPct val="0"/>
            </a:spcBef>
            <a:spcAft>
              <a:spcPct val="35000"/>
            </a:spcAft>
            <a:buNone/>
          </a:pPr>
          <a:r>
            <a:rPr lang="en-US" sz="1300" kern="1200" dirty="0"/>
            <a:t>Stormwater Yearly Capital Programs and Repairs</a:t>
          </a:r>
        </a:p>
      </dsp:txBody>
      <dsp:txXfrm>
        <a:off x="253709" y="2777063"/>
        <a:ext cx="3252188" cy="346292"/>
      </dsp:txXfrm>
    </dsp:sp>
    <dsp:sp modelId="{D4F1F47F-86F6-4CB6-9E85-41B73D151F85}">
      <dsp:nvSpPr>
        <dsp:cNvPr id="0" name=""/>
        <dsp:cNvSpPr/>
      </dsp:nvSpPr>
      <dsp:spPr>
        <a:xfrm>
          <a:off x="0" y="3969865"/>
          <a:ext cx="4699509" cy="757575"/>
        </a:xfrm>
        <a:prstGeom prst="rect">
          <a:avLst/>
        </a:prstGeom>
        <a:solidFill>
          <a:schemeClr val="lt1">
            <a:alpha val="90000"/>
            <a:hueOff val="0"/>
            <a:satOff val="0"/>
            <a:lumOff val="0"/>
            <a:alphaOff val="0"/>
          </a:schemeClr>
        </a:solidFill>
        <a:ln w="9525" cap="rnd" cmpd="sng" algn="ctr">
          <a:solidFill>
            <a:schemeClr val="accent5">
              <a:hueOff val="-270008"/>
              <a:satOff val="-12934"/>
              <a:lumOff val="-105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4734" tIns="270764" rIns="36473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14 of 24 Basins Remain to be Modeled</a:t>
          </a:r>
        </a:p>
        <a:p>
          <a:pPr marL="114300" lvl="1" indent="-114300" algn="l" defTabSz="577850">
            <a:lnSpc>
              <a:spcPct val="90000"/>
            </a:lnSpc>
            <a:spcBef>
              <a:spcPct val="0"/>
            </a:spcBef>
            <a:spcAft>
              <a:spcPct val="15000"/>
            </a:spcAft>
            <a:buChar char="•"/>
          </a:pPr>
          <a:r>
            <a:rPr lang="en-US" sz="1300" kern="1200" dirty="0"/>
            <a:t>Total Cost : $1.4 Million </a:t>
          </a:r>
          <a:r>
            <a:rPr lang="en-US" sz="1300" i="1" kern="1200" dirty="0"/>
            <a:t>(Funded at $150,000 Annually)</a:t>
          </a:r>
        </a:p>
      </dsp:txBody>
      <dsp:txXfrm>
        <a:off x="0" y="3969865"/>
        <a:ext cx="4699509" cy="757575"/>
      </dsp:txXfrm>
    </dsp:sp>
    <dsp:sp modelId="{7EEA04A1-B0DE-47AE-A872-34A4E3AB5870}">
      <dsp:nvSpPr>
        <dsp:cNvPr id="0" name=""/>
        <dsp:cNvSpPr/>
      </dsp:nvSpPr>
      <dsp:spPr>
        <a:xfrm>
          <a:off x="234975" y="3777985"/>
          <a:ext cx="3289656" cy="383760"/>
        </a:xfrm>
        <a:prstGeom prst="roundRect">
          <a:avLst/>
        </a:prstGeom>
        <a:gradFill rotWithShape="0">
          <a:gsLst>
            <a:gs pos="0">
              <a:schemeClr val="accent5">
                <a:hueOff val="-270008"/>
                <a:satOff val="-12934"/>
                <a:lumOff val="-10588"/>
                <a:alphaOff val="0"/>
                <a:tint val="96000"/>
                <a:lumMod val="104000"/>
              </a:schemeClr>
            </a:gs>
            <a:gs pos="100000">
              <a:schemeClr val="accent5">
                <a:hueOff val="-270008"/>
                <a:satOff val="-12934"/>
                <a:lumOff val="-10588"/>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341" tIns="0" rIns="124341" bIns="0" numCol="1" spcCol="1270" anchor="ctr" anchorCtr="0">
          <a:noAutofit/>
        </a:bodyPr>
        <a:lstStyle/>
        <a:p>
          <a:pPr marL="0" lvl="0" indent="0" algn="l" defTabSz="577850">
            <a:lnSpc>
              <a:spcPct val="90000"/>
            </a:lnSpc>
            <a:spcBef>
              <a:spcPct val="0"/>
            </a:spcBef>
            <a:spcAft>
              <a:spcPct val="35000"/>
            </a:spcAft>
            <a:buNone/>
          </a:pPr>
          <a:r>
            <a:rPr lang="en-US" sz="1300" kern="1200" dirty="0"/>
            <a:t>Flood Study Modeling and Basin Studies</a:t>
          </a:r>
        </a:p>
      </dsp:txBody>
      <dsp:txXfrm>
        <a:off x="253709" y="3796719"/>
        <a:ext cx="3252188" cy="346292"/>
      </dsp:txXfrm>
    </dsp:sp>
    <dsp:sp modelId="{3F35D6AF-F75D-43B8-97E6-53BFAC32F372}">
      <dsp:nvSpPr>
        <dsp:cNvPr id="0" name=""/>
        <dsp:cNvSpPr/>
      </dsp:nvSpPr>
      <dsp:spPr>
        <a:xfrm>
          <a:off x="0" y="4961375"/>
          <a:ext cx="4699509" cy="757575"/>
        </a:xfrm>
        <a:prstGeom prst="rect">
          <a:avLst/>
        </a:prstGeom>
        <a:solidFill>
          <a:schemeClr val="lt1">
            <a:alpha val="90000"/>
            <a:hueOff val="0"/>
            <a:satOff val="0"/>
            <a:lumOff val="0"/>
            <a:alphaOff val="0"/>
          </a:schemeClr>
        </a:solidFill>
        <a:ln w="9525" cap="rnd" cmpd="sng" algn="ctr">
          <a:solidFill>
            <a:schemeClr val="accent5">
              <a:hueOff val="-360011"/>
              <a:satOff val="-17245"/>
              <a:lumOff val="-141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4734" tIns="270764" rIns="364734"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25 Projects</a:t>
          </a:r>
        </a:p>
        <a:p>
          <a:pPr marL="114300" lvl="1" indent="-114300" algn="l" defTabSz="577850">
            <a:lnSpc>
              <a:spcPct val="90000"/>
            </a:lnSpc>
            <a:spcBef>
              <a:spcPct val="0"/>
            </a:spcBef>
            <a:spcAft>
              <a:spcPct val="15000"/>
            </a:spcAft>
            <a:buChar char="•"/>
          </a:pPr>
          <a:r>
            <a:rPr lang="en-US" sz="1300" kern="1200" dirty="0"/>
            <a:t>Total Cost: $330 Million </a:t>
          </a:r>
          <a:r>
            <a:rPr lang="en-US" sz="1300" i="1" kern="1200" dirty="0"/>
            <a:t>(Funded at $135 Million)</a:t>
          </a:r>
        </a:p>
      </dsp:txBody>
      <dsp:txXfrm>
        <a:off x="0" y="4961375"/>
        <a:ext cx="4699509" cy="757575"/>
      </dsp:txXfrm>
    </dsp:sp>
    <dsp:sp modelId="{12975484-FF18-4DA8-9A08-CFD64DC6B819}">
      <dsp:nvSpPr>
        <dsp:cNvPr id="0" name=""/>
        <dsp:cNvSpPr/>
      </dsp:nvSpPr>
      <dsp:spPr>
        <a:xfrm>
          <a:off x="234975" y="4797640"/>
          <a:ext cx="3289656" cy="383760"/>
        </a:xfrm>
        <a:prstGeom prst="roundRect">
          <a:avLst/>
        </a:prstGeom>
        <a:gradFill rotWithShape="0">
          <a:gsLst>
            <a:gs pos="0">
              <a:schemeClr val="accent5">
                <a:hueOff val="-360011"/>
                <a:satOff val="-17245"/>
                <a:lumOff val="-14117"/>
                <a:alphaOff val="0"/>
                <a:tint val="96000"/>
                <a:lumMod val="104000"/>
              </a:schemeClr>
            </a:gs>
            <a:gs pos="100000">
              <a:schemeClr val="accent5">
                <a:hueOff val="-360011"/>
                <a:satOff val="-17245"/>
                <a:lumOff val="-14117"/>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4341" tIns="0" rIns="124341" bIns="0" numCol="1" spcCol="1270" anchor="ctr" anchorCtr="0">
          <a:noAutofit/>
        </a:bodyPr>
        <a:lstStyle/>
        <a:p>
          <a:pPr marL="0" lvl="0" indent="0" algn="l" defTabSz="577850">
            <a:lnSpc>
              <a:spcPct val="90000"/>
            </a:lnSpc>
            <a:spcBef>
              <a:spcPct val="0"/>
            </a:spcBef>
            <a:spcAft>
              <a:spcPct val="35000"/>
            </a:spcAft>
            <a:buNone/>
          </a:pPr>
          <a:r>
            <a:rPr lang="en-US" sz="1300" kern="1200" dirty="0"/>
            <a:t>Drainage Basin Stormwater Infrastructure Construction Improvements</a:t>
          </a:r>
        </a:p>
      </dsp:txBody>
      <dsp:txXfrm>
        <a:off x="253709" y="4816374"/>
        <a:ext cx="3252188"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807D8-D652-4A48-8053-0E347C3C9D81}">
      <dsp:nvSpPr>
        <dsp:cNvPr id="0" name=""/>
        <dsp:cNvSpPr/>
      </dsp:nvSpPr>
      <dsp:spPr>
        <a:xfrm>
          <a:off x="0" y="10137"/>
          <a:ext cx="4930183" cy="183222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Functions as a user fee-based system similar to other City utilities (water, sewer, sanitation)</a:t>
          </a:r>
        </a:p>
      </dsp:txBody>
      <dsp:txXfrm>
        <a:off x="89442" y="99579"/>
        <a:ext cx="4751299" cy="1653336"/>
      </dsp:txXfrm>
    </dsp:sp>
    <dsp:sp modelId="{ADA560A3-7D6B-4DC6-9784-7851177CE292}">
      <dsp:nvSpPr>
        <dsp:cNvPr id="0" name=""/>
        <dsp:cNvSpPr/>
      </dsp:nvSpPr>
      <dsp:spPr>
        <a:xfrm>
          <a:off x="0" y="1920118"/>
          <a:ext cx="4930183" cy="1832220"/>
        </a:xfrm>
        <a:prstGeom prst="roundRect">
          <a:avLst/>
        </a:prstGeom>
        <a:gradFill rotWithShape="0">
          <a:gsLst>
            <a:gs pos="0">
              <a:schemeClr val="accent2">
                <a:hueOff val="-729781"/>
                <a:satOff val="-6367"/>
                <a:lumOff val="-8236"/>
                <a:alphaOff val="0"/>
                <a:tint val="96000"/>
                <a:lumMod val="104000"/>
              </a:schemeClr>
            </a:gs>
            <a:gs pos="100000">
              <a:schemeClr val="accent2">
                <a:hueOff val="-729781"/>
                <a:satOff val="-6367"/>
                <a:lumOff val="-823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User fee revenues dedicated to the City SWMP budget</a:t>
          </a:r>
        </a:p>
      </dsp:txBody>
      <dsp:txXfrm>
        <a:off x="89442" y="2009560"/>
        <a:ext cx="4751299" cy="1653336"/>
      </dsp:txXfrm>
    </dsp:sp>
    <dsp:sp modelId="{29268DD6-DD24-4B72-B33E-E5C22F1BAB14}">
      <dsp:nvSpPr>
        <dsp:cNvPr id="0" name=""/>
        <dsp:cNvSpPr/>
      </dsp:nvSpPr>
      <dsp:spPr>
        <a:xfrm>
          <a:off x="0" y="3830098"/>
          <a:ext cx="4930183" cy="1832220"/>
        </a:xfrm>
        <a:prstGeom prst="roundRect">
          <a:avLst/>
        </a:prstGeom>
        <a:gradFill rotWithShape="0">
          <a:gsLst>
            <a:gs pos="0">
              <a:schemeClr val="accent2">
                <a:hueOff val="-1459563"/>
                <a:satOff val="-12734"/>
                <a:lumOff val="-16471"/>
                <a:alphaOff val="0"/>
                <a:tint val="96000"/>
                <a:lumMod val="104000"/>
              </a:schemeClr>
            </a:gs>
            <a:gs pos="100000">
              <a:schemeClr val="accent2">
                <a:hueOff val="-1459563"/>
                <a:satOff val="-12734"/>
                <a:lumOff val="-16471"/>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Customer user fee bill amount based on runoff contribution &amp; service delivery</a:t>
          </a:r>
        </a:p>
      </dsp:txBody>
      <dsp:txXfrm>
        <a:off x="89442" y="3919540"/>
        <a:ext cx="4751299" cy="1653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14546-FE10-43F9-B38D-40CDC14D236A}">
      <dsp:nvSpPr>
        <dsp:cNvPr id="0" name=""/>
        <dsp:cNvSpPr/>
      </dsp:nvSpPr>
      <dsp:spPr>
        <a:xfrm>
          <a:off x="0" y="362"/>
          <a:ext cx="515982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85F0915-4E1D-4070-8159-F2139BAE5304}">
      <dsp:nvSpPr>
        <dsp:cNvPr id="0" name=""/>
        <dsp:cNvSpPr/>
      </dsp:nvSpPr>
      <dsp:spPr>
        <a:xfrm>
          <a:off x="0" y="362"/>
          <a:ext cx="5159829" cy="75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Procure Stormwater Utility Consultant – August 8, 2024</a:t>
          </a:r>
        </a:p>
      </dsp:txBody>
      <dsp:txXfrm>
        <a:off x="0" y="362"/>
        <a:ext cx="5159829" cy="752366"/>
      </dsp:txXfrm>
    </dsp:sp>
    <dsp:sp modelId="{284640B1-D3F9-4993-AC10-189114C273F0}">
      <dsp:nvSpPr>
        <dsp:cNvPr id="0" name=""/>
        <dsp:cNvSpPr/>
      </dsp:nvSpPr>
      <dsp:spPr>
        <a:xfrm>
          <a:off x="0" y="752728"/>
          <a:ext cx="5159829" cy="0"/>
        </a:xfrm>
        <a:prstGeom prst="line">
          <a:avLst/>
        </a:prstGeom>
        <a:gradFill rotWithShape="0">
          <a:gsLst>
            <a:gs pos="0">
              <a:schemeClr val="accent2">
                <a:hueOff val="-182445"/>
                <a:satOff val="-1592"/>
                <a:lumOff val="-2059"/>
                <a:alphaOff val="0"/>
                <a:tint val="96000"/>
                <a:lumMod val="104000"/>
              </a:schemeClr>
            </a:gs>
            <a:gs pos="100000">
              <a:schemeClr val="accent2">
                <a:hueOff val="-182445"/>
                <a:satOff val="-1592"/>
                <a:lumOff val="-2059"/>
                <a:alphaOff val="0"/>
                <a:shade val="90000"/>
                <a:lumMod val="90000"/>
              </a:schemeClr>
            </a:gs>
          </a:gsLst>
          <a:lin ang="5400000" scaled="0"/>
        </a:gradFill>
        <a:ln w="9525" cap="rnd" cmpd="sng" algn="ctr">
          <a:solidFill>
            <a:schemeClr val="accent2">
              <a:hueOff val="-182445"/>
              <a:satOff val="-1592"/>
              <a:lumOff val="-205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5253BA6-75DA-4003-8063-153AA16ECA5A}">
      <dsp:nvSpPr>
        <dsp:cNvPr id="0" name=""/>
        <dsp:cNvSpPr/>
      </dsp:nvSpPr>
      <dsp:spPr>
        <a:xfrm>
          <a:off x="0" y="752728"/>
          <a:ext cx="5159829" cy="75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Develop Stormwater Education &amp; Community Outreach Program</a:t>
          </a:r>
        </a:p>
      </dsp:txBody>
      <dsp:txXfrm>
        <a:off x="0" y="752728"/>
        <a:ext cx="5159829" cy="752366"/>
      </dsp:txXfrm>
    </dsp:sp>
    <dsp:sp modelId="{18D0B35D-8FB0-4A07-9DA5-52056AB1A586}">
      <dsp:nvSpPr>
        <dsp:cNvPr id="0" name=""/>
        <dsp:cNvSpPr/>
      </dsp:nvSpPr>
      <dsp:spPr>
        <a:xfrm>
          <a:off x="0" y="1505094"/>
          <a:ext cx="5159829" cy="0"/>
        </a:xfrm>
        <a:prstGeom prst="line">
          <a:avLst/>
        </a:prstGeom>
        <a:gradFill rotWithShape="0">
          <a:gsLst>
            <a:gs pos="0">
              <a:schemeClr val="accent2">
                <a:hueOff val="-364891"/>
                <a:satOff val="-3184"/>
                <a:lumOff val="-4118"/>
                <a:alphaOff val="0"/>
                <a:tint val="96000"/>
                <a:lumMod val="104000"/>
              </a:schemeClr>
            </a:gs>
            <a:gs pos="100000">
              <a:schemeClr val="accent2">
                <a:hueOff val="-364891"/>
                <a:satOff val="-3184"/>
                <a:lumOff val="-4118"/>
                <a:alphaOff val="0"/>
                <a:shade val="90000"/>
                <a:lumMod val="90000"/>
              </a:schemeClr>
            </a:gs>
          </a:gsLst>
          <a:lin ang="5400000" scaled="0"/>
        </a:gradFill>
        <a:ln w="9525" cap="rnd" cmpd="sng" algn="ctr">
          <a:solidFill>
            <a:schemeClr val="accent2">
              <a:hueOff val="-364891"/>
              <a:satOff val="-3184"/>
              <a:lumOff val="-4118"/>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E099B24-A4BA-44EB-AE91-9333F622C5B0}">
      <dsp:nvSpPr>
        <dsp:cNvPr id="0" name=""/>
        <dsp:cNvSpPr/>
      </dsp:nvSpPr>
      <dsp:spPr>
        <a:xfrm>
          <a:off x="0" y="1505094"/>
          <a:ext cx="5159829" cy="75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Conduct community outreach and gather citizen/customer input</a:t>
          </a:r>
          <a:endParaRPr lang="en-US" sz="2000" kern="1200" dirty="0">
            <a:solidFill>
              <a:srgbClr val="92D050"/>
            </a:solidFill>
          </a:endParaRPr>
        </a:p>
      </dsp:txBody>
      <dsp:txXfrm>
        <a:off x="0" y="1505094"/>
        <a:ext cx="5159829" cy="752366"/>
      </dsp:txXfrm>
    </dsp:sp>
    <dsp:sp modelId="{692116BB-8751-477E-8E18-4A82957B75B3}">
      <dsp:nvSpPr>
        <dsp:cNvPr id="0" name=""/>
        <dsp:cNvSpPr/>
      </dsp:nvSpPr>
      <dsp:spPr>
        <a:xfrm>
          <a:off x="0" y="2257460"/>
          <a:ext cx="5159829" cy="0"/>
        </a:xfrm>
        <a:prstGeom prst="line">
          <a:avLst/>
        </a:prstGeom>
        <a:gradFill rotWithShape="0">
          <a:gsLst>
            <a:gs pos="0">
              <a:schemeClr val="accent2">
                <a:hueOff val="-547336"/>
                <a:satOff val="-4775"/>
                <a:lumOff val="-6177"/>
                <a:alphaOff val="0"/>
                <a:tint val="96000"/>
                <a:lumMod val="104000"/>
              </a:schemeClr>
            </a:gs>
            <a:gs pos="100000">
              <a:schemeClr val="accent2">
                <a:hueOff val="-547336"/>
                <a:satOff val="-4775"/>
                <a:lumOff val="-6177"/>
                <a:alphaOff val="0"/>
                <a:shade val="90000"/>
                <a:lumMod val="90000"/>
              </a:schemeClr>
            </a:gs>
          </a:gsLst>
          <a:lin ang="5400000" scaled="0"/>
        </a:gradFill>
        <a:ln w="9525" cap="rnd" cmpd="sng" algn="ctr">
          <a:solidFill>
            <a:schemeClr val="accent2">
              <a:hueOff val="-547336"/>
              <a:satOff val="-4775"/>
              <a:lumOff val="-617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68B8E9D-3574-4E9C-8968-7918BF131FA4}">
      <dsp:nvSpPr>
        <dsp:cNvPr id="0" name=""/>
        <dsp:cNvSpPr/>
      </dsp:nvSpPr>
      <dsp:spPr>
        <a:xfrm>
          <a:off x="0" y="2257460"/>
          <a:ext cx="5159829" cy="50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Analyze historic and future SWMP Expenses</a:t>
          </a:r>
        </a:p>
      </dsp:txBody>
      <dsp:txXfrm>
        <a:off x="0" y="2257460"/>
        <a:ext cx="5159829" cy="502445"/>
      </dsp:txXfrm>
    </dsp:sp>
    <dsp:sp modelId="{4C108CDF-BCD1-47E3-9D59-454439B84944}">
      <dsp:nvSpPr>
        <dsp:cNvPr id="0" name=""/>
        <dsp:cNvSpPr/>
      </dsp:nvSpPr>
      <dsp:spPr>
        <a:xfrm>
          <a:off x="0" y="2759905"/>
          <a:ext cx="5159829" cy="0"/>
        </a:xfrm>
        <a:prstGeom prst="line">
          <a:avLst/>
        </a:prstGeom>
        <a:gradFill rotWithShape="0">
          <a:gsLst>
            <a:gs pos="0">
              <a:schemeClr val="accent2">
                <a:hueOff val="-729781"/>
                <a:satOff val="-6367"/>
                <a:lumOff val="-8236"/>
                <a:alphaOff val="0"/>
                <a:tint val="96000"/>
                <a:lumMod val="104000"/>
              </a:schemeClr>
            </a:gs>
            <a:gs pos="100000">
              <a:schemeClr val="accent2">
                <a:hueOff val="-729781"/>
                <a:satOff val="-6367"/>
                <a:lumOff val="-8236"/>
                <a:alphaOff val="0"/>
                <a:shade val="90000"/>
                <a:lumMod val="90000"/>
              </a:schemeClr>
            </a:gs>
          </a:gsLst>
          <a:lin ang="5400000" scaled="0"/>
        </a:gradFill>
        <a:ln w="9525" cap="rnd" cmpd="sng" algn="ctr">
          <a:solidFill>
            <a:schemeClr val="accent2">
              <a:hueOff val="-729781"/>
              <a:satOff val="-6367"/>
              <a:lumOff val="-8236"/>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94D0BC7-047A-4FBC-B30B-2CED9732EE17}">
      <dsp:nvSpPr>
        <dsp:cNvPr id="0" name=""/>
        <dsp:cNvSpPr/>
      </dsp:nvSpPr>
      <dsp:spPr>
        <a:xfrm>
          <a:off x="0" y="2759905"/>
          <a:ext cx="5159829" cy="75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1" kern="1200" dirty="0">
              <a:solidFill>
                <a:srgbClr val="92D050"/>
              </a:solidFill>
            </a:rPr>
            <a:t>Establish Stormwater Management Cost Center &amp; SWU Enterprise Fund</a:t>
          </a:r>
          <a:endParaRPr lang="en-US" sz="2000" kern="1200" dirty="0"/>
        </a:p>
      </dsp:txBody>
      <dsp:txXfrm>
        <a:off x="0" y="2759905"/>
        <a:ext cx="5159829" cy="752366"/>
      </dsp:txXfrm>
    </dsp:sp>
    <dsp:sp modelId="{80C589F4-92CA-49CE-933A-6CAA637A00AD}">
      <dsp:nvSpPr>
        <dsp:cNvPr id="0" name=""/>
        <dsp:cNvSpPr/>
      </dsp:nvSpPr>
      <dsp:spPr>
        <a:xfrm>
          <a:off x="0" y="3512271"/>
          <a:ext cx="5159829" cy="0"/>
        </a:xfrm>
        <a:prstGeom prst="line">
          <a:avLst/>
        </a:prstGeom>
        <a:gradFill rotWithShape="0">
          <a:gsLst>
            <a:gs pos="0">
              <a:schemeClr val="accent2">
                <a:hueOff val="-912227"/>
                <a:satOff val="-7959"/>
                <a:lumOff val="-10294"/>
                <a:alphaOff val="0"/>
                <a:tint val="96000"/>
                <a:lumMod val="104000"/>
              </a:schemeClr>
            </a:gs>
            <a:gs pos="100000">
              <a:schemeClr val="accent2">
                <a:hueOff val="-912227"/>
                <a:satOff val="-7959"/>
                <a:lumOff val="-10294"/>
                <a:alphaOff val="0"/>
                <a:shade val="90000"/>
                <a:lumMod val="90000"/>
              </a:schemeClr>
            </a:gs>
          </a:gsLst>
          <a:lin ang="5400000" scaled="0"/>
        </a:gradFill>
        <a:ln w="9525" cap="rnd" cmpd="sng" algn="ctr">
          <a:solidFill>
            <a:schemeClr val="accent2">
              <a:hueOff val="-912227"/>
              <a:satOff val="-7959"/>
              <a:lumOff val="-10294"/>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1C89AAC-52C8-4E45-9CB8-7CF8DAC2D8EF}">
      <dsp:nvSpPr>
        <dsp:cNvPr id="0" name=""/>
        <dsp:cNvSpPr/>
      </dsp:nvSpPr>
      <dsp:spPr>
        <a:xfrm>
          <a:off x="0" y="3512271"/>
          <a:ext cx="5159829" cy="75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Assess historical, current, and future SWMP service delivery data</a:t>
          </a:r>
        </a:p>
      </dsp:txBody>
      <dsp:txXfrm>
        <a:off x="0" y="3512271"/>
        <a:ext cx="5159829" cy="752366"/>
      </dsp:txXfrm>
    </dsp:sp>
    <dsp:sp modelId="{261CC59A-5049-4D9A-9E4D-9ADC3822AAF2}">
      <dsp:nvSpPr>
        <dsp:cNvPr id="0" name=""/>
        <dsp:cNvSpPr/>
      </dsp:nvSpPr>
      <dsp:spPr>
        <a:xfrm>
          <a:off x="0" y="4264637"/>
          <a:ext cx="5159829" cy="0"/>
        </a:xfrm>
        <a:prstGeom prst="line">
          <a:avLst/>
        </a:prstGeom>
        <a:gradFill rotWithShape="0">
          <a:gsLst>
            <a:gs pos="0">
              <a:schemeClr val="accent2">
                <a:hueOff val="-1094672"/>
                <a:satOff val="-9550"/>
                <a:lumOff val="-12353"/>
                <a:alphaOff val="0"/>
                <a:tint val="96000"/>
                <a:lumMod val="104000"/>
              </a:schemeClr>
            </a:gs>
            <a:gs pos="100000">
              <a:schemeClr val="accent2">
                <a:hueOff val="-1094672"/>
                <a:satOff val="-9550"/>
                <a:lumOff val="-12353"/>
                <a:alphaOff val="0"/>
                <a:shade val="90000"/>
                <a:lumMod val="90000"/>
              </a:schemeClr>
            </a:gs>
          </a:gsLst>
          <a:lin ang="5400000" scaled="0"/>
        </a:gradFill>
        <a:ln w="9525" cap="rnd" cmpd="sng" algn="ctr">
          <a:solidFill>
            <a:schemeClr val="accent2">
              <a:hueOff val="-1094672"/>
              <a:satOff val="-9550"/>
              <a:lumOff val="-12353"/>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2EEA949-991F-4ADD-8FDC-ACE24AC4D3FB}">
      <dsp:nvSpPr>
        <dsp:cNvPr id="0" name=""/>
        <dsp:cNvSpPr/>
      </dsp:nvSpPr>
      <dsp:spPr>
        <a:xfrm>
          <a:off x="0" y="4264637"/>
          <a:ext cx="5159829" cy="75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Evaluate SWMP program level of service and identify needed service delivery enhancements</a:t>
          </a:r>
        </a:p>
      </dsp:txBody>
      <dsp:txXfrm>
        <a:off x="0" y="4264637"/>
        <a:ext cx="5159829" cy="752366"/>
      </dsp:txXfrm>
    </dsp:sp>
    <dsp:sp modelId="{6594BAB6-A936-436E-BAEC-60CF519EC354}">
      <dsp:nvSpPr>
        <dsp:cNvPr id="0" name=""/>
        <dsp:cNvSpPr/>
      </dsp:nvSpPr>
      <dsp:spPr>
        <a:xfrm>
          <a:off x="0" y="5017003"/>
          <a:ext cx="5159829" cy="0"/>
        </a:xfrm>
        <a:prstGeom prst="line">
          <a:avLst/>
        </a:prstGeom>
        <a:gradFill rotWithShape="0">
          <a:gsLst>
            <a:gs pos="0">
              <a:schemeClr val="accent2">
                <a:hueOff val="-1277118"/>
                <a:satOff val="-11142"/>
                <a:lumOff val="-14412"/>
                <a:alphaOff val="0"/>
                <a:tint val="96000"/>
                <a:lumMod val="104000"/>
              </a:schemeClr>
            </a:gs>
            <a:gs pos="100000">
              <a:schemeClr val="accent2">
                <a:hueOff val="-1277118"/>
                <a:satOff val="-11142"/>
                <a:lumOff val="-14412"/>
                <a:alphaOff val="0"/>
                <a:shade val="90000"/>
                <a:lumMod val="90000"/>
              </a:schemeClr>
            </a:gs>
          </a:gsLst>
          <a:lin ang="5400000" scaled="0"/>
        </a:gradFill>
        <a:ln w="9525" cap="rnd" cmpd="sng" algn="ctr">
          <a:solidFill>
            <a:schemeClr val="accent2">
              <a:hueOff val="-1277118"/>
              <a:satOff val="-11142"/>
              <a:lumOff val="-14412"/>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CFFA2254-31DD-44FD-B006-67925B2317E9}">
      <dsp:nvSpPr>
        <dsp:cNvPr id="0" name=""/>
        <dsp:cNvSpPr/>
      </dsp:nvSpPr>
      <dsp:spPr>
        <a:xfrm>
          <a:off x="0" y="5017003"/>
          <a:ext cx="5159829" cy="75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Identity and develop potential SWMP funding strategies for O&amp;M, Capital, etc</a:t>
          </a:r>
        </a:p>
      </dsp:txBody>
      <dsp:txXfrm>
        <a:off x="0" y="5017003"/>
        <a:ext cx="5159829" cy="752366"/>
      </dsp:txXfrm>
    </dsp:sp>
    <dsp:sp modelId="{1B5141BA-653E-41D5-B9B3-BD85B979E5B1}">
      <dsp:nvSpPr>
        <dsp:cNvPr id="0" name=""/>
        <dsp:cNvSpPr/>
      </dsp:nvSpPr>
      <dsp:spPr>
        <a:xfrm>
          <a:off x="0" y="5769369"/>
          <a:ext cx="5159829" cy="0"/>
        </a:xfrm>
        <a:prstGeom prst="line">
          <a:avLst/>
        </a:prstGeom>
        <a:gradFill rotWithShape="0">
          <a:gsLst>
            <a:gs pos="0">
              <a:schemeClr val="accent2">
                <a:hueOff val="-1459563"/>
                <a:satOff val="-12734"/>
                <a:lumOff val="-16471"/>
                <a:alphaOff val="0"/>
                <a:tint val="96000"/>
                <a:lumMod val="104000"/>
              </a:schemeClr>
            </a:gs>
            <a:gs pos="100000">
              <a:schemeClr val="accent2">
                <a:hueOff val="-1459563"/>
                <a:satOff val="-12734"/>
                <a:lumOff val="-16471"/>
                <a:alphaOff val="0"/>
                <a:shade val="90000"/>
                <a:lumMod val="90000"/>
              </a:schemeClr>
            </a:gs>
          </a:gsLst>
          <a:lin ang="5400000" scaled="0"/>
        </a:gradFill>
        <a:ln w="9525" cap="rnd" cmpd="sng" algn="ctr">
          <a:solidFill>
            <a:schemeClr val="accent2">
              <a:hueOff val="-1459563"/>
              <a:satOff val="-12734"/>
              <a:lumOff val="-16471"/>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8A6FD8C2-B5C5-447D-B700-4B032B4199D8}">
      <dsp:nvSpPr>
        <dsp:cNvPr id="0" name=""/>
        <dsp:cNvSpPr/>
      </dsp:nvSpPr>
      <dsp:spPr>
        <a:xfrm>
          <a:off x="0" y="5769369"/>
          <a:ext cx="5159829" cy="75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Future City Council decision on the path forward regarding SWMP Funding</a:t>
          </a:r>
        </a:p>
      </dsp:txBody>
      <dsp:txXfrm>
        <a:off x="0" y="5769369"/>
        <a:ext cx="5159829" cy="7523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D0D861-66E9-41FE-9979-5D079F672C0D}" type="datetimeFigureOut">
              <a:rPr lang="en-US" smtClean="0"/>
              <a:t>11/7/2024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943B31-871F-4F11-B397-90D86CA63691}" type="slidenum">
              <a:rPr lang="en-US" smtClean="0"/>
              <a:t>‹#›</a:t>
            </a:fld>
            <a:endParaRPr lang="en-US" dirty="0"/>
          </a:p>
        </p:txBody>
      </p:sp>
    </p:spTree>
    <p:extLst>
      <p:ext uri="{BB962C8B-B14F-4D97-AF65-F5344CB8AC3E}">
        <p14:creationId xmlns:p14="http://schemas.microsoft.com/office/powerpoint/2010/main" val="26757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79260" fontAlgn="base">
              <a:spcBef>
                <a:spcPct val="0"/>
              </a:spcBef>
              <a:spcAft>
                <a:spcPct val="0"/>
              </a:spcAft>
              <a:defRPr/>
            </a:pPr>
            <a:fld id="{483CE53B-DC0B-4D34-B0CA-3DDE83180B3D}" type="slidenum">
              <a:rPr lang="en-US" smtClean="0"/>
              <a:pPr defTabSz="979260" fontAlgn="base">
                <a:spcBef>
                  <a:spcPct val="0"/>
                </a:spcBef>
                <a:spcAft>
                  <a:spcPct val="0"/>
                </a:spcAft>
                <a:defRPr/>
              </a:pPr>
              <a:t>22</a:t>
            </a:fld>
            <a:endParaRPr lang="en-US" dirty="0"/>
          </a:p>
        </p:txBody>
      </p:sp>
    </p:spTree>
    <p:extLst>
      <p:ext uri="{BB962C8B-B14F-4D97-AF65-F5344CB8AC3E}">
        <p14:creationId xmlns:p14="http://schemas.microsoft.com/office/powerpoint/2010/main" val="224746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40963"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102140" tIns="51072" rIns="102140" bIns="51072"/>
          <a:lstStyle/>
          <a:p>
            <a:pPr eaLnBrk="1" hangingPunct="1">
              <a:spcBef>
                <a:spcPct val="0"/>
              </a:spcBef>
            </a:pPr>
            <a:endParaRPr lang="en-US" dirty="0"/>
          </a:p>
        </p:txBody>
      </p:sp>
      <p:sp>
        <p:nvSpPr>
          <p:cNvPr id="40964" name="Slide Number Placeholder 3"/>
          <p:cNvSpPr txBox="1">
            <a:spLocks noGrp="1"/>
          </p:cNvSpPr>
          <p:nvPr/>
        </p:nvSpPr>
        <p:spPr bwMode="auto">
          <a:xfrm>
            <a:off x="4417908" y="9576198"/>
            <a:ext cx="3383280" cy="50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40" tIns="51072" rIns="102140" bIns="51072" anchor="b"/>
          <a:lstStyle>
            <a:lvl1pPr defTabSz="965200">
              <a:spcBef>
                <a:spcPct val="30000"/>
              </a:spcBef>
              <a:defRPr sz="1200">
                <a:solidFill>
                  <a:schemeClr val="tx1"/>
                </a:solidFill>
                <a:latin typeface="Calibri" panose="020F0502020204030204" pitchFamily="34" charset="0"/>
              </a:defRPr>
            </a:lvl1pPr>
            <a:lvl2pPr marL="742950" indent="-285750" defTabSz="965200">
              <a:spcBef>
                <a:spcPct val="30000"/>
              </a:spcBef>
              <a:defRPr sz="1200">
                <a:solidFill>
                  <a:schemeClr val="tx1"/>
                </a:solidFill>
                <a:latin typeface="Calibri" panose="020F0502020204030204" pitchFamily="34" charset="0"/>
              </a:defRPr>
            </a:lvl2pPr>
            <a:lvl3pPr marL="1143000" indent="-228600" defTabSz="965200">
              <a:spcBef>
                <a:spcPct val="30000"/>
              </a:spcBef>
              <a:defRPr sz="1200">
                <a:solidFill>
                  <a:schemeClr val="tx1"/>
                </a:solidFill>
                <a:latin typeface="Calibri" panose="020F0502020204030204" pitchFamily="34" charset="0"/>
              </a:defRPr>
            </a:lvl3pPr>
            <a:lvl4pPr marL="1600200" indent="-228600" defTabSz="965200">
              <a:spcBef>
                <a:spcPct val="30000"/>
              </a:spcBef>
              <a:defRPr sz="1200">
                <a:solidFill>
                  <a:schemeClr val="tx1"/>
                </a:solidFill>
                <a:latin typeface="Calibri" panose="020F0502020204030204" pitchFamily="34" charset="0"/>
              </a:defRPr>
            </a:lvl4pPr>
            <a:lvl5pPr marL="2057400" indent="-228600" defTabSz="965200">
              <a:spcBef>
                <a:spcPct val="30000"/>
              </a:spcBef>
              <a:defRPr sz="1200">
                <a:solidFill>
                  <a:schemeClr val="tx1"/>
                </a:solidFill>
                <a:latin typeface="Calibri" panose="020F0502020204030204" pitchFamily="34" charset="0"/>
              </a:defRPr>
            </a:lvl5pPr>
            <a:lvl6pPr marL="2514600" indent="-228600" defTabSz="965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5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5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5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E85A51D-95E9-4968-98FC-8BC961F9CE5D}" type="slidenum">
              <a:rPr lang="en-US" sz="1500"/>
              <a:pPr algn="r" eaLnBrk="1" hangingPunct="1">
                <a:spcBef>
                  <a:spcPct val="0"/>
                </a:spcBef>
              </a:pPr>
              <a:t>23</a:t>
            </a:fld>
            <a:endParaRPr lang="en-US" sz="1500" dirty="0"/>
          </a:p>
        </p:txBody>
      </p:sp>
    </p:spTree>
    <p:extLst>
      <p:ext uri="{BB962C8B-B14F-4D97-AF65-F5344CB8AC3E}">
        <p14:creationId xmlns:p14="http://schemas.microsoft.com/office/powerpoint/2010/main" val="151188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50179" name="Notes Placeholder 2"/>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102128" tIns="51065" rIns="102128" bIns="51065"/>
          <a:lstStyle/>
          <a:p>
            <a:pPr eaLnBrk="1" hangingPunct="1">
              <a:spcBef>
                <a:spcPct val="0"/>
              </a:spcBef>
            </a:pPr>
            <a:endParaRPr lang="en-US" dirty="0"/>
          </a:p>
        </p:txBody>
      </p:sp>
      <p:sp>
        <p:nvSpPr>
          <p:cNvPr id="50180" name="Slide Number Placeholder 3"/>
          <p:cNvSpPr txBox="1">
            <a:spLocks noGrp="1"/>
          </p:cNvSpPr>
          <p:nvPr/>
        </p:nvSpPr>
        <p:spPr bwMode="auto">
          <a:xfrm>
            <a:off x="4417908" y="9576198"/>
            <a:ext cx="3383280" cy="50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128" tIns="51065" rIns="102128" bIns="51065" anchor="b"/>
          <a:lstStyle>
            <a:lvl1pPr defTabSz="963613">
              <a:spcBef>
                <a:spcPct val="30000"/>
              </a:spcBef>
              <a:defRPr sz="1200">
                <a:solidFill>
                  <a:schemeClr val="tx1"/>
                </a:solidFill>
                <a:latin typeface="Calibri" panose="020F0502020204030204" pitchFamily="34" charset="0"/>
              </a:defRPr>
            </a:lvl1pPr>
            <a:lvl2pPr marL="742950" indent="-285750" defTabSz="963613">
              <a:spcBef>
                <a:spcPct val="30000"/>
              </a:spcBef>
              <a:defRPr sz="1200">
                <a:solidFill>
                  <a:schemeClr val="tx1"/>
                </a:solidFill>
                <a:latin typeface="Calibri" panose="020F0502020204030204" pitchFamily="34" charset="0"/>
              </a:defRPr>
            </a:lvl2pPr>
            <a:lvl3pPr marL="1143000" indent="-228600" defTabSz="963613">
              <a:spcBef>
                <a:spcPct val="30000"/>
              </a:spcBef>
              <a:defRPr sz="1200">
                <a:solidFill>
                  <a:schemeClr val="tx1"/>
                </a:solidFill>
                <a:latin typeface="Calibri" panose="020F0502020204030204" pitchFamily="34" charset="0"/>
              </a:defRPr>
            </a:lvl3pPr>
            <a:lvl4pPr marL="1600200" indent="-228600" defTabSz="963613">
              <a:spcBef>
                <a:spcPct val="30000"/>
              </a:spcBef>
              <a:defRPr sz="1200">
                <a:solidFill>
                  <a:schemeClr val="tx1"/>
                </a:solidFill>
                <a:latin typeface="Calibri" panose="020F0502020204030204" pitchFamily="34" charset="0"/>
              </a:defRPr>
            </a:lvl4pPr>
            <a:lvl5pPr marL="2057400" indent="-228600" defTabSz="963613">
              <a:spcBef>
                <a:spcPct val="30000"/>
              </a:spcBef>
              <a:defRPr sz="1200">
                <a:solidFill>
                  <a:schemeClr val="tx1"/>
                </a:solidFill>
                <a:latin typeface="Calibri" panose="020F0502020204030204" pitchFamily="34" charset="0"/>
              </a:defRPr>
            </a:lvl5pPr>
            <a:lvl6pPr marL="2514600" indent="-228600" defTabSz="9636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636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636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636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89A6539-3892-42ED-BF46-BBF863527807}" type="slidenum">
              <a:rPr lang="en-US" sz="1500"/>
              <a:pPr algn="r" eaLnBrk="1" hangingPunct="1">
                <a:spcBef>
                  <a:spcPct val="0"/>
                </a:spcBef>
              </a:pPr>
              <a:t>24</a:t>
            </a:fld>
            <a:endParaRPr lang="en-US" sz="1500" dirty="0"/>
          </a:p>
        </p:txBody>
      </p:sp>
    </p:spTree>
    <p:extLst>
      <p:ext uri="{BB962C8B-B14F-4D97-AF65-F5344CB8AC3E}">
        <p14:creationId xmlns:p14="http://schemas.microsoft.com/office/powerpoint/2010/main" val="383339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43B31-871F-4F11-B397-90D86CA63691}" type="slidenum">
              <a:rPr lang="en-US" smtClean="0"/>
              <a:t>27</a:t>
            </a:fld>
            <a:endParaRPr lang="en-US" dirty="0"/>
          </a:p>
        </p:txBody>
      </p:sp>
    </p:spTree>
    <p:extLst>
      <p:ext uri="{BB962C8B-B14F-4D97-AF65-F5344CB8AC3E}">
        <p14:creationId xmlns:p14="http://schemas.microsoft.com/office/powerpoint/2010/main" val="257046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225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221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3315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317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398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1316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482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730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7271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dirty="0"/>
              <a:t>Click to edit Master title style</a:t>
            </a:r>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Content Placeholder 3"/>
          <p:cNvSpPr>
            <a:spLocks noGrp="1"/>
          </p:cNvSpPr>
          <p:nvPr>
            <p:ph sz="quarter" idx="13"/>
          </p:nvPr>
        </p:nvSpPr>
        <p:spPr>
          <a:xfrm>
            <a:off x="685331" y="3051013"/>
            <a:ext cx="3829520" cy="2740187"/>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D38538F-8B32-4D83-8085-0C73C0287CDE}" type="datetimeFigureOut">
              <a:rPr lang="en-US" smtClean="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5D9953-5185-4CF5-9335-7FAECF0B91F3}" type="slidenum">
              <a:rPr lang="en-US" smtClean="0"/>
              <a:t>‹#›</a:t>
            </a:fld>
            <a:endParaRPr lang="en-US" dirty="0"/>
          </a:p>
        </p:txBody>
      </p:sp>
    </p:spTree>
    <p:extLst>
      <p:ext uri="{BB962C8B-B14F-4D97-AF65-F5344CB8AC3E}">
        <p14:creationId xmlns:p14="http://schemas.microsoft.com/office/powerpoint/2010/main" val="3655825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8538F-8B32-4D83-8085-0C73C0287CDE}"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5D9953-5185-4CF5-9335-7FAECF0B91F3}" type="slidenum">
              <a:rPr lang="en-US" smtClean="0"/>
              <a:t>‹#›</a:t>
            </a:fld>
            <a:endParaRPr lang="en-US" dirty="0"/>
          </a:p>
        </p:txBody>
      </p:sp>
    </p:spTree>
    <p:extLst>
      <p:ext uri="{BB962C8B-B14F-4D97-AF65-F5344CB8AC3E}">
        <p14:creationId xmlns:p14="http://schemas.microsoft.com/office/powerpoint/2010/main" val="3604684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882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682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34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756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874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888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493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98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11/7/2024</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0037332"/>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Layout" Target="../diagrams/layout2.xml"/><Relationship Id="rId7" Type="http://schemas.openxmlformats.org/officeDocument/2006/relationships/image" Target="../media/image27.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jpeg"/><Relationship Id="rId7" Type="http://schemas.openxmlformats.org/officeDocument/2006/relationships/diagramQuickStyle" Target="../diagrams/quickStyle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png"/><Relationship Id="rId9" Type="http://schemas.microsoft.com/office/2007/relationships/diagramDrawing" Target="../diagrams/drawing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6021016-B786-CE4F-31FE-C0DEE09312BB}"/>
              </a:ext>
            </a:extLst>
          </p:cNvPr>
          <p:cNvSpPr>
            <a:spLocks noGrp="1"/>
          </p:cNvSpPr>
          <p:nvPr>
            <p:ph type="subTitle" idx="1"/>
          </p:nvPr>
        </p:nvSpPr>
        <p:spPr>
          <a:xfrm>
            <a:off x="5893677" y="957776"/>
            <a:ext cx="3026388" cy="1832074"/>
          </a:xfrm>
        </p:spPr>
        <p:txBody>
          <a:bodyPr>
            <a:noAutofit/>
          </a:bodyPr>
          <a:lstStyle/>
          <a:p>
            <a:pPr>
              <a:spcAft>
                <a:spcPts val="0"/>
              </a:spcAft>
            </a:pPr>
            <a:r>
              <a:rPr lang="en-US" sz="2800" dirty="0"/>
              <a:t>City Council Workshop</a:t>
            </a:r>
          </a:p>
          <a:p>
            <a:pPr>
              <a:spcAft>
                <a:spcPts val="0"/>
              </a:spcAft>
            </a:pPr>
            <a:r>
              <a:rPr lang="en-US" sz="2800" dirty="0"/>
              <a:t>November 7, 2024</a:t>
            </a:r>
          </a:p>
          <a:p>
            <a:endParaRPr lang="en-US" sz="2800" dirty="0"/>
          </a:p>
          <a:p>
            <a:pPr>
              <a:spcAft>
                <a:spcPts val="0"/>
              </a:spcAft>
            </a:pPr>
            <a:r>
              <a:rPr lang="en-US" sz="2400" dirty="0"/>
              <a:t>Ron Feldner, PE</a:t>
            </a:r>
          </a:p>
          <a:p>
            <a:pPr>
              <a:spcAft>
                <a:spcPts val="0"/>
              </a:spcAft>
            </a:pPr>
            <a:r>
              <a:rPr lang="en-US" dirty="0"/>
              <a:t>Chief of Water Resources</a:t>
            </a:r>
          </a:p>
          <a:p>
            <a:endParaRPr lang="en-US" sz="2400" dirty="0"/>
          </a:p>
          <a:p>
            <a:pPr>
              <a:spcAft>
                <a:spcPts val="0"/>
              </a:spcAft>
            </a:pPr>
            <a:r>
              <a:rPr lang="en-US" sz="2400" dirty="0"/>
              <a:t>Zack Hoffman, PE</a:t>
            </a:r>
          </a:p>
          <a:p>
            <a:pPr>
              <a:spcAft>
                <a:spcPts val="0"/>
              </a:spcAft>
            </a:pPr>
            <a:r>
              <a:rPr lang="en-US" dirty="0"/>
              <a:t>Director of Stormwater</a:t>
            </a:r>
          </a:p>
        </p:txBody>
      </p:sp>
      <p:sp>
        <p:nvSpPr>
          <p:cNvPr id="1048" name="Rectangle 1047">
            <a:extLst>
              <a:ext uri="{FF2B5EF4-FFF2-40B4-BE49-F238E27FC236}">
                <a16:creationId xmlns:a16="http://schemas.microsoft.com/office/drawing/2014/main" id="{B0941CEC-A62C-4C00-98B7-279469BB5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0" y="965196"/>
            <a:ext cx="485740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Open Neighborhoods | Savannah, GA - Official Website">
            <a:extLst>
              <a:ext uri="{FF2B5EF4-FFF2-40B4-BE49-F238E27FC236}">
                <a16:creationId xmlns:a16="http://schemas.microsoft.com/office/drawing/2014/main" id="{F07A8AD2-7341-B9BC-27D2-85F905D5FD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5366" y="1600185"/>
            <a:ext cx="4171524" cy="12723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2BFC2BC-C0DF-7B6B-72F8-98716F717610}"/>
              </a:ext>
            </a:extLst>
          </p:cNvPr>
          <p:cNvSpPr txBox="1">
            <a:spLocks/>
          </p:cNvSpPr>
          <p:nvPr/>
        </p:nvSpPr>
        <p:spPr>
          <a:xfrm>
            <a:off x="1614196" y="3293873"/>
            <a:ext cx="2957804" cy="1383257"/>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bg1"/>
                </a:solidFill>
              </a:rPr>
              <a:t>Stormwater Management Program  (SWMP) Update</a:t>
            </a:r>
          </a:p>
        </p:txBody>
      </p:sp>
    </p:spTree>
    <p:extLst>
      <p:ext uri="{BB962C8B-B14F-4D97-AF65-F5344CB8AC3E}">
        <p14:creationId xmlns:p14="http://schemas.microsoft.com/office/powerpoint/2010/main" val="3527052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flood disaster&#10;&#10;Description automatically generated">
            <a:extLst>
              <a:ext uri="{FF2B5EF4-FFF2-40B4-BE49-F238E27FC236}">
                <a16:creationId xmlns:a16="http://schemas.microsoft.com/office/drawing/2014/main" id="{E827353F-4445-3F2A-4BA9-09EAC32E8DFD}"/>
              </a:ext>
            </a:extLst>
          </p:cNvPr>
          <p:cNvPicPr>
            <a:picLocks noChangeAspect="1"/>
          </p:cNvPicPr>
          <p:nvPr/>
        </p:nvPicPr>
        <p:blipFill>
          <a:blip r:embed="rId2"/>
          <a:stretch>
            <a:fillRect/>
          </a:stretch>
        </p:blipFill>
        <p:spPr>
          <a:xfrm>
            <a:off x="693332" y="0"/>
            <a:ext cx="7881696" cy="6858000"/>
          </a:xfrm>
          <a:prstGeom prst="rect">
            <a:avLst/>
          </a:prstGeom>
        </p:spPr>
      </p:pic>
    </p:spTree>
    <p:extLst>
      <p:ext uri="{BB962C8B-B14F-4D97-AF65-F5344CB8AC3E}">
        <p14:creationId xmlns:p14="http://schemas.microsoft.com/office/powerpoint/2010/main" val="319743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9768" y="225827"/>
            <a:ext cx="7764463" cy="969963"/>
          </a:xfrm>
        </p:spPr>
        <p:txBody>
          <a:bodyPr vert="horz" wrap="square" lIns="0" tIns="66675" rIns="0" bIns="0" rtlCol="0" anchor="ctr">
            <a:spAutoFit/>
          </a:bodyPr>
          <a:lstStyle/>
          <a:p>
            <a:r>
              <a:rPr lang="en-US" dirty="0"/>
              <a:t>Drainage System Resiliency</a:t>
            </a:r>
          </a:p>
        </p:txBody>
      </p:sp>
      <p:graphicFrame>
        <p:nvGraphicFramePr>
          <p:cNvPr id="11" name="Content Placeholder 7">
            <a:extLst>
              <a:ext uri="{FF2B5EF4-FFF2-40B4-BE49-F238E27FC236}">
                <a16:creationId xmlns:a16="http://schemas.microsoft.com/office/drawing/2014/main" id="{8787EA82-B23E-4FFB-B71E-C2F8B0CC6FFE}"/>
              </a:ext>
            </a:extLst>
          </p:cNvPr>
          <p:cNvGraphicFramePr>
            <a:graphicFrameLocks noGrp="1"/>
          </p:cNvGraphicFramePr>
          <p:nvPr>
            <p:ph idx="1"/>
            <p:extLst>
              <p:ext uri="{D42A27DB-BD31-4B8C-83A1-F6EECF244321}">
                <p14:modId xmlns:p14="http://schemas.microsoft.com/office/powerpoint/2010/main" val="2819424791"/>
              </p:ext>
            </p:extLst>
          </p:nvPr>
        </p:nvGraphicFramePr>
        <p:xfrm>
          <a:off x="5778749" y="1694641"/>
          <a:ext cx="3225292"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object 4"/>
          <p:cNvGrpSpPr/>
          <p:nvPr/>
        </p:nvGrpSpPr>
        <p:grpSpPr>
          <a:xfrm>
            <a:off x="261217" y="1401063"/>
            <a:ext cx="5274944" cy="5132069"/>
            <a:chOff x="0" y="7620"/>
            <a:chExt cx="7033259" cy="6842759"/>
          </a:xfrm>
        </p:grpSpPr>
        <p:pic>
          <p:nvPicPr>
            <p:cNvPr id="5" name="object 5"/>
            <p:cNvPicPr/>
            <p:nvPr/>
          </p:nvPicPr>
          <p:blipFill>
            <a:blip r:embed="rId7" cstate="print"/>
            <a:stretch>
              <a:fillRect/>
            </a:stretch>
          </p:blipFill>
          <p:spPr>
            <a:xfrm>
              <a:off x="0" y="7620"/>
              <a:ext cx="7033259" cy="2933687"/>
            </a:xfrm>
            <a:prstGeom prst="rect">
              <a:avLst/>
            </a:prstGeom>
          </p:spPr>
        </p:pic>
        <p:pic>
          <p:nvPicPr>
            <p:cNvPr id="6" name="object 6"/>
            <p:cNvPicPr/>
            <p:nvPr/>
          </p:nvPicPr>
          <p:blipFill>
            <a:blip r:embed="rId8" cstate="print"/>
            <a:stretch>
              <a:fillRect/>
            </a:stretch>
          </p:blipFill>
          <p:spPr>
            <a:xfrm>
              <a:off x="0" y="2968752"/>
              <a:ext cx="7033247" cy="3881627"/>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a:spLocks noGrp="1"/>
          </p:cNvSpPr>
          <p:nvPr>
            <p:ph type="title"/>
          </p:nvPr>
        </p:nvSpPr>
        <p:spPr>
          <a:xfrm>
            <a:off x="3799114" y="1097280"/>
            <a:ext cx="5105399" cy="4626864"/>
          </a:xfrm>
        </p:spPr>
        <p:txBody>
          <a:bodyPr vert="horz" lIns="91440" tIns="45720" rIns="91440" bIns="45720" rtlCol="0" anchor="ctr">
            <a:normAutofit/>
          </a:bodyPr>
          <a:lstStyle/>
          <a:p>
            <a:pPr algn="l"/>
            <a:r>
              <a:rPr lang="en-US" sz="5400" dirty="0"/>
              <a:t>City SWMP Role &amp; Responsibilities</a:t>
            </a:r>
          </a:p>
        </p:txBody>
      </p:sp>
      <p:cxnSp>
        <p:nvCxnSpPr>
          <p:cNvPr id="4" name="Straight Connector 3">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931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4CF4-57A3-649F-617D-64F4B872ABB7}"/>
              </a:ext>
            </a:extLst>
          </p:cNvPr>
          <p:cNvSpPr>
            <a:spLocks noGrp="1"/>
          </p:cNvSpPr>
          <p:nvPr>
            <p:ph type="title"/>
          </p:nvPr>
        </p:nvSpPr>
        <p:spPr>
          <a:xfrm>
            <a:off x="587829" y="609600"/>
            <a:ext cx="7990113" cy="970450"/>
          </a:xfrm>
        </p:spPr>
        <p:txBody>
          <a:bodyPr>
            <a:normAutofit fontScale="90000"/>
          </a:bodyPr>
          <a:lstStyle/>
          <a:p>
            <a:r>
              <a:rPr lang="en-US" sz="4000" spc="-8" dirty="0">
                <a:solidFill>
                  <a:srgbClr val="FFFFFF"/>
                </a:solidFill>
                <a:latin typeface="Calibri Light"/>
                <a:cs typeface="Calibri Light"/>
              </a:rPr>
              <a:t>City SWMP</a:t>
            </a:r>
            <a:r>
              <a:rPr lang="en-US" sz="4000" spc="-248" dirty="0">
                <a:solidFill>
                  <a:srgbClr val="FFFFFF"/>
                </a:solidFill>
                <a:latin typeface="Calibri Light"/>
                <a:cs typeface="Calibri Light"/>
              </a:rPr>
              <a:t> </a:t>
            </a:r>
            <a:r>
              <a:rPr lang="en-US" sz="4000" spc="-68" dirty="0">
                <a:solidFill>
                  <a:srgbClr val="FFFFFF"/>
                </a:solidFill>
                <a:latin typeface="Calibri Light"/>
                <a:cs typeface="Calibri Light"/>
              </a:rPr>
              <a:t>Service Delivery Responsibilities</a:t>
            </a:r>
            <a:endParaRPr lang="en-US" dirty="0"/>
          </a:p>
        </p:txBody>
      </p:sp>
      <p:graphicFrame>
        <p:nvGraphicFramePr>
          <p:cNvPr id="5" name="Content Placeholder 2">
            <a:extLst>
              <a:ext uri="{FF2B5EF4-FFF2-40B4-BE49-F238E27FC236}">
                <a16:creationId xmlns:a16="http://schemas.microsoft.com/office/drawing/2014/main" id="{D0351991-D9FF-FFBE-A6C5-7DF4DB0606E1}"/>
              </a:ext>
            </a:extLst>
          </p:cNvPr>
          <p:cNvGraphicFramePr>
            <a:graphicFrameLocks noGrp="1"/>
          </p:cNvGraphicFramePr>
          <p:nvPr>
            <p:ph idx="1"/>
            <p:extLst>
              <p:ext uri="{D42A27DB-BD31-4B8C-83A1-F6EECF244321}">
                <p14:modId xmlns:p14="http://schemas.microsoft.com/office/powerpoint/2010/main" val="1358745143"/>
              </p:ext>
            </p:extLst>
          </p:nvPr>
        </p:nvGraphicFramePr>
        <p:xfrm>
          <a:off x="685346" y="1732450"/>
          <a:ext cx="776532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128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a:spLocks noGrp="1"/>
          </p:cNvSpPr>
          <p:nvPr>
            <p:ph type="title"/>
          </p:nvPr>
        </p:nvSpPr>
        <p:spPr>
          <a:xfrm>
            <a:off x="3854427" y="1097280"/>
            <a:ext cx="4532906" cy="4626864"/>
          </a:xfrm>
        </p:spPr>
        <p:txBody>
          <a:bodyPr vert="horz" lIns="91440" tIns="45720" rIns="91440" bIns="45720" rtlCol="0" anchor="ctr">
            <a:normAutofit/>
          </a:bodyPr>
          <a:lstStyle/>
          <a:p>
            <a:pPr algn="l"/>
            <a:r>
              <a:rPr lang="en-US" sz="5400" dirty="0"/>
              <a:t>Stormwater Program Overview</a:t>
            </a:r>
          </a:p>
        </p:txBody>
      </p:sp>
      <p:cxnSp>
        <p:nvCxnSpPr>
          <p:cNvPr id="9" name="Straight Connector 8">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66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45" y="1240307"/>
            <a:ext cx="5293519" cy="1196226"/>
          </a:xfrm>
          <a:prstGeom prst="rect">
            <a:avLst/>
          </a:prstGeom>
          <a:solidFill>
            <a:srgbClr val="3E415D"/>
          </a:solidFill>
        </p:spPr>
        <p:txBody>
          <a:bodyPr vert="horz" wrap="square" lIns="0" tIns="263843" rIns="0" bIns="0" rtlCol="0" anchor="t">
            <a:spAutoFit/>
          </a:bodyPr>
          <a:lstStyle/>
          <a:p>
            <a:pPr marL="215741" marR="836295">
              <a:lnSpc>
                <a:spcPts val="3563"/>
              </a:lnSpc>
              <a:spcBef>
                <a:spcPts val="2078"/>
              </a:spcBef>
            </a:pPr>
            <a:r>
              <a:rPr lang="en-US" sz="3600" b="1" spc="-41" dirty="0">
                <a:solidFill>
                  <a:srgbClr val="FFFFFF"/>
                </a:solidFill>
                <a:latin typeface="Calibri Light"/>
                <a:cs typeface="Calibri Light"/>
              </a:rPr>
              <a:t>City of Savannah </a:t>
            </a:r>
            <a:r>
              <a:rPr lang="en-US" sz="3600" b="1" spc="-34" dirty="0">
                <a:solidFill>
                  <a:srgbClr val="FFFFFF"/>
                </a:solidFill>
                <a:latin typeface="Calibri Light"/>
                <a:cs typeface="Calibri Light"/>
              </a:rPr>
              <a:t>Drainage System Data</a:t>
            </a:r>
            <a:endParaRPr sz="3600" b="1" dirty="0">
              <a:latin typeface="Calibri Light"/>
              <a:cs typeface="Calibri Light"/>
            </a:endParaRPr>
          </a:p>
        </p:txBody>
      </p:sp>
      <p:pic>
        <p:nvPicPr>
          <p:cNvPr id="3" name="object 3"/>
          <p:cNvPicPr/>
          <p:nvPr/>
        </p:nvPicPr>
        <p:blipFill>
          <a:blip r:embed="rId2" cstate="print"/>
          <a:stretch>
            <a:fillRect/>
          </a:stretch>
        </p:blipFill>
        <p:spPr>
          <a:xfrm>
            <a:off x="245744" y="2698623"/>
            <a:ext cx="2582037" cy="3059715"/>
          </a:xfrm>
          <a:prstGeom prst="rect">
            <a:avLst/>
          </a:prstGeom>
        </p:spPr>
      </p:pic>
      <p:pic>
        <p:nvPicPr>
          <p:cNvPr id="4" name="object 4"/>
          <p:cNvPicPr/>
          <p:nvPr/>
        </p:nvPicPr>
        <p:blipFill>
          <a:blip r:embed="rId3" cstate="print"/>
          <a:stretch>
            <a:fillRect/>
          </a:stretch>
        </p:blipFill>
        <p:spPr>
          <a:xfrm>
            <a:off x="2956942" y="2698624"/>
            <a:ext cx="2582027" cy="1466306"/>
          </a:xfrm>
          <a:prstGeom prst="rect">
            <a:avLst/>
          </a:prstGeom>
        </p:spPr>
      </p:pic>
      <p:pic>
        <p:nvPicPr>
          <p:cNvPr id="5" name="object 5"/>
          <p:cNvPicPr/>
          <p:nvPr/>
        </p:nvPicPr>
        <p:blipFill>
          <a:blip r:embed="rId4" cstate="print"/>
          <a:stretch>
            <a:fillRect/>
          </a:stretch>
        </p:blipFill>
        <p:spPr>
          <a:xfrm>
            <a:off x="2955798" y="4286251"/>
            <a:ext cx="2585388" cy="1465370"/>
          </a:xfrm>
          <a:prstGeom prst="rect">
            <a:avLst/>
          </a:prstGeom>
        </p:spPr>
      </p:pic>
      <p:sp>
        <p:nvSpPr>
          <p:cNvPr id="6" name="object 6"/>
          <p:cNvSpPr/>
          <p:nvPr/>
        </p:nvSpPr>
        <p:spPr>
          <a:xfrm>
            <a:off x="5668137" y="1098422"/>
            <a:ext cx="3234690" cy="4661535"/>
          </a:xfrm>
          <a:custGeom>
            <a:avLst/>
            <a:gdLst/>
            <a:ahLst/>
            <a:cxnLst/>
            <a:rect l="l" t="t" r="r" b="b"/>
            <a:pathLst>
              <a:path w="4312920" h="6215380">
                <a:moveTo>
                  <a:pt x="4312920" y="0"/>
                </a:moveTo>
                <a:lnTo>
                  <a:pt x="0" y="0"/>
                </a:lnTo>
                <a:lnTo>
                  <a:pt x="0" y="6214872"/>
                </a:lnTo>
                <a:lnTo>
                  <a:pt x="4312920" y="6214872"/>
                </a:lnTo>
                <a:lnTo>
                  <a:pt x="4312920" y="0"/>
                </a:lnTo>
                <a:close/>
              </a:path>
            </a:pathLst>
          </a:custGeom>
          <a:solidFill>
            <a:srgbClr val="585858"/>
          </a:solidFill>
        </p:spPr>
        <p:txBody>
          <a:bodyPr wrap="square" lIns="0" tIns="0" rIns="0" bIns="0" rtlCol="0"/>
          <a:lstStyle/>
          <a:p>
            <a:endParaRPr sz="1350" dirty="0"/>
          </a:p>
        </p:txBody>
      </p:sp>
      <p:sp>
        <p:nvSpPr>
          <p:cNvPr id="7" name="object 7"/>
          <p:cNvSpPr txBox="1"/>
          <p:nvPr/>
        </p:nvSpPr>
        <p:spPr>
          <a:xfrm>
            <a:off x="6027355" y="1460300"/>
            <a:ext cx="2762081" cy="3876809"/>
          </a:xfrm>
          <a:prstGeom prst="rect">
            <a:avLst/>
          </a:prstGeom>
        </p:spPr>
        <p:txBody>
          <a:bodyPr vert="horz" wrap="square" lIns="0" tIns="80010" rIns="0" bIns="0" rtlCol="0">
            <a:spAutoFit/>
          </a:bodyPr>
          <a:lstStyle/>
          <a:p>
            <a:pPr marL="180975" marR="3810" indent="-171450">
              <a:lnSpc>
                <a:spcPct val="80000"/>
              </a:lnSpc>
              <a:spcBef>
                <a:spcPts val="630"/>
              </a:spcBef>
              <a:buFont typeface="Arial"/>
              <a:buChar char="•"/>
              <a:tabLst>
                <a:tab pos="180975" algn="l"/>
              </a:tabLst>
            </a:pPr>
            <a:r>
              <a:rPr sz="2325" b="1" dirty="0">
                <a:solidFill>
                  <a:srgbClr val="FFFFFF"/>
                </a:solidFill>
                <a:latin typeface="Calibri"/>
                <a:cs typeface="Calibri"/>
              </a:rPr>
              <a:t>41</a:t>
            </a:r>
            <a:r>
              <a:rPr lang="en-US" sz="2325" b="1" dirty="0">
                <a:solidFill>
                  <a:srgbClr val="FFFFFF"/>
                </a:solidFill>
                <a:latin typeface="Calibri"/>
                <a:cs typeface="Calibri"/>
              </a:rPr>
              <a:t>6</a:t>
            </a:r>
            <a:r>
              <a:rPr sz="2325" b="1" dirty="0">
                <a:solidFill>
                  <a:srgbClr val="FFFFFF"/>
                </a:solidFill>
                <a:latin typeface="Calibri"/>
                <a:cs typeface="Calibri"/>
              </a:rPr>
              <a:t>.</a:t>
            </a:r>
            <a:r>
              <a:rPr lang="en-US" sz="2325" b="1" dirty="0">
                <a:solidFill>
                  <a:srgbClr val="FFFFFF"/>
                </a:solidFill>
                <a:latin typeface="Calibri"/>
                <a:cs typeface="Calibri"/>
              </a:rPr>
              <a:t>16</a:t>
            </a:r>
            <a:r>
              <a:rPr sz="2325" b="1" spc="-34" dirty="0">
                <a:solidFill>
                  <a:srgbClr val="FFFFFF"/>
                </a:solidFill>
                <a:latin typeface="Calibri"/>
                <a:cs typeface="Calibri"/>
              </a:rPr>
              <a:t> </a:t>
            </a:r>
            <a:r>
              <a:rPr sz="2325" b="1" dirty="0">
                <a:solidFill>
                  <a:srgbClr val="FFFFFF"/>
                </a:solidFill>
                <a:latin typeface="Calibri"/>
                <a:cs typeface="Calibri"/>
              </a:rPr>
              <a:t>miles</a:t>
            </a:r>
            <a:r>
              <a:rPr sz="2325" b="1" spc="-34" dirty="0">
                <a:solidFill>
                  <a:srgbClr val="FFFFFF"/>
                </a:solidFill>
                <a:latin typeface="Calibri"/>
                <a:cs typeface="Calibri"/>
              </a:rPr>
              <a:t> </a:t>
            </a:r>
            <a:r>
              <a:rPr sz="2325" b="1" dirty="0">
                <a:solidFill>
                  <a:srgbClr val="FFFFFF"/>
                </a:solidFill>
                <a:latin typeface="Calibri"/>
                <a:cs typeface="Calibri"/>
              </a:rPr>
              <a:t>of</a:t>
            </a:r>
            <a:r>
              <a:rPr sz="2325" b="1" spc="-41" dirty="0">
                <a:solidFill>
                  <a:srgbClr val="FFFFFF"/>
                </a:solidFill>
                <a:latin typeface="Calibri"/>
                <a:cs typeface="Calibri"/>
              </a:rPr>
              <a:t> </a:t>
            </a:r>
            <a:r>
              <a:rPr sz="2325" b="1" spc="-15" dirty="0">
                <a:solidFill>
                  <a:srgbClr val="FFFFFF"/>
                </a:solidFill>
                <a:latin typeface="Calibri"/>
                <a:cs typeface="Calibri"/>
              </a:rPr>
              <a:t>pipe </a:t>
            </a:r>
            <a:r>
              <a:rPr sz="2325" i="1" dirty="0">
                <a:solidFill>
                  <a:srgbClr val="FFFFFF"/>
                </a:solidFill>
                <a:latin typeface="Calibri"/>
                <a:cs typeface="Calibri"/>
              </a:rPr>
              <a:t>(closed</a:t>
            </a:r>
            <a:r>
              <a:rPr sz="2325" i="1" spc="-56" dirty="0">
                <a:solidFill>
                  <a:srgbClr val="FFFFFF"/>
                </a:solidFill>
                <a:latin typeface="Calibri"/>
                <a:cs typeface="Calibri"/>
              </a:rPr>
              <a:t> </a:t>
            </a:r>
            <a:r>
              <a:rPr sz="2325" i="1" spc="-8" dirty="0">
                <a:solidFill>
                  <a:srgbClr val="FFFFFF"/>
                </a:solidFill>
                <a:latin typeface="Calibri"/>
                <a:cs typeface="Calibri"/>
              </a:rPr>
              <a:t>system)</a:t>
            </a:r>
            <a:endParaRPr sz="2325" i="1" dirty="0">
              <a:latin typeface="Calibri"/>
              <a:cs typeface="Calibri"/>
            </a:endParaRPr>
          </a:p>
          <a:p>
            <a:pPr marL="180975" marR="596741" indent="-171450">
              <a:lnSpc>
                <a:spcPct val="80000"/>
              </a:lnSpc>
              <a:spcBef>
                <a:spcPts val="746"/>
              </a:spcBef>
              <a:buFont typeface="Arial"/>
              <a:buChar char="•"/>
              <a:tabLst>
                <a:tab pos="180975" algn="l"/>
              </a:tabLst>
            </a:pPr>
            <a:r>
              <a:rPr sz="2325" b="1" dirty="0">
                <a:solidFill>
                  <a:srgbClr val="FFFFFF"/>
                </a:solidFill>
                <a:latin typeface="Calibri"/>
                <a:cs typeface="Calibri"/>
              </a:rPr>
              <a:t>1</a:t>
            </a:r>
            <a:r>
              <a:rPr lang="en-US" sz="2325" b="1" dirty="0">
                <a:solidFill>
                  <a:srgbClr val="FFFFFF"/>
                </a:solidFill>
                <a:latin typeface="Calibri"/>
                <a:cs typeface="Calibri"/>
              </a:rPr>
              <a:t>47</a:t>
            </a:r>
            <a:r>
              <a:rPr sz="2325" b="1" dirty="0">
                <a:solidFill>
                  <a:srgbClr val="FFFFFF"/>
                </a:solidFill>
                <a:latin typeface="Calibri"/>
                <a:cs typeface="Calibri"/>
              </a:rPr>
              <a:t>.</a:t>
            </a:r>
            <a:r>
              <a:rPr lang="en-US" sz="2325" b="1" dirty="0">
                <a:solidFill>
                  <a:srgbClr val="FFFFFF"/>
                </a:solidFill>
                <a:latin typeface="Calibri"/>
                <a:cs typeface="Calibri"/>
              </a:rPr>
              <a:t>37</a:t>
            </a:r>
            <a:r>
              <a:rPr sz="2325" b="1" spc="-49" dirty="0">
                <a:solidFill>
                  <a:srgbClr val="FFFFFF"/>
                </a:solidFill>
                <a:latin typeface="Calibri"/>
                <a:cs typeface="Calibri"/>
              </a:rPr>
              <a:t> </a:t>
            </a:r>
            <a:r>
              <a:rPr sz="2325" b="1" dirty="0">
                <a:solidFill>
                  <a:srgbClr val="FFFFFF"/>
                </a:solidFill>
                <a:latin typeface="Calibri"/>
                <a:cs typeface="Calibri"/>
              </a:rPr>
              <a:t>miles</a:t>
            </a:r>
            <a:r>
              <a:rPr sz="2325" b="1" spc="-45" dirty="0">
                <a:solidFill>
                  <a:srgbClr val="FFFFFF"/>
                </a:solidFill>
                <a:latin typeface="Calibri"/>
                <a:cs typeface="Calibri"/>
              </a:rPr>
              <a:t> </a:t>
            </a:r>
            <a:r>
              <a:rPr sz="2325" b="1" spc="-19" dirty="0">
                <a:solidFill>
                  <a:srgbClr val="FFFFFF"/>
                </a:solidFill>
                <a:latin typeface="Calibri"/>
                <a:cs typeface="Calibri"/>
              </a:rPr>
              <a:t>of </a:t>
            </a:r>
            <a:r>
              <a:rPr sz="2325" b="1" spc="-8" dirty="0">
                <a:solidFill>
                  <a:srgbClr val="FFFFFF"/>
                </a:solidFill>
                <a:latin typeface="Calibri"/>
                <a:cs typeface="Calibri"/>
              </a:rPr>
              <a:t>ditches/canals </a:t>
            </a:r>
            <a:r>
              <a:rPr sz="2325" i="1" dirty="0">
                <a:solidFill>
                  <a:srgbClr val="FFFFFF"/>
                </a:solidFill>
                <a:latin typeface="Calibri"/>
                <a:cs typeface="Calibri"/>
              </a:rPr>
              <a:t>(open</a:t>
            </a:r>
            <a:r>
              <a:rPr sz="2325" i="1" spc="-30" dirty="0">
                <a:solidFill>
                  <a:srgbClr val="FFFFFF"/>
                </a:solidFill>
                <a:latin typeface="Calibri"/>
                <a:cs typeface="Calibri"/>
              </a:rPr>
              <a:t> </a:t>
            </a:r>
            <a:r>
              <a:rPr sz="2325" i="1" spc="-8" dirty="0">
                <a:solidFill>
                  <a:srgbClr val="FFFFFF"/>
                </a:solidFill>
                <a:latin typeface="Calibri"/>
                <a:cs typeface="Calibri"/>
              </a:rPr>
              <a:t>system)</a:t>
            </a:r>
            <a:endParaRPr sz="2325" i="1" dirty="0">
              <a:latin typeface="Calibri"/>
              <a:cs typeface="Calibri"/>
            </a:endParaRPr>
          </a:p>
          <a:p>
            <a:pPr marL="180499" indent="-170974">
              <a:spcBef>
                <a:spcPts val="199"/>
              </a:spcBef>
              <a:buFont typeface="Arial"/>
              <a:buChar char="•"/>
              <a:tabLst>
                <a:tab pos="180499" algn="l"/>
              </a:tabLst>
            </a:pPr>
            <a:r>
              <a:rPr sz="2325" b="1" dirty="0">
                <a:solidFill>
                  <a:srgbClr val="FFFFFF"/>
                </a:solidFill>
                <a:latin typeface="Calibri"/>
                <a:cs typeface="Calibri"/>
              </a:rPr>
              <a:t>7</a:t>
            </a:r>
            <a:r>
              <a:rPr sz="2325" b="1" spc="-4" dirty="0">
                <a:solidFill>
                  <a:srgbClr val="FFFFFF"/>
                </a:solidFill>
                <a:latin typeface="Calibri"/>
                <a:cs typeface="Calibri"/>
              </a:rPr>
              <a:t> </a:t>
            </a:r>
            <a:r>
              <a:rPr sz="2325" b="1" dirty="0">
                <a:solidFill>
                  <a:srgbClr val="FFFFFF"/>
                </a:solidFill>
                <a:latin typeface="Calibri"/>
                <a:cs typeface="Calibri"/>
              </a:rPr>
              <a:t>pump</a:t>
            </a:r>
            <a:r>
              <a:rPr sz="2325" b="1" spc="-23" dirty="0">
                <a:solidFill>
                  <a:srgbClr val="FFFFFF"/>
                </a:solidFill>
                <a:latin typeface="Calibri"/>
                <a:cs typeface="Calibri"/>
              </a:rPr>
              <a:t> </a:t>
            </a:r>
            <a:r>
              <a:rPr sz="2325" b="1" spc="-8" dirty="0">
                <a:solidFill>
                  <a:srgbClr val="FFFFFF"/>
                </a:solidFill>
                <a:latin typeface="Calibri"/>
                <a:cs typeface="Calibri"/>
              </a:rPr>
              <a:t>stations</a:t>
            </a:r>
            <a:endParaRPr sz="2325" b="1" dirty="0">
              <a:latin typeface="Calibri"/>
              <a:cs typeface="Calibri"/>
            </a:endParaRPr>
          </a:p>
          <a:p>
            <a:pPr marL="180975" marR="458153" indent="-171450">
              <a:lnSpc>
                <a:spcPct val="80000"/>
              </a:lnSpc>
              <a:spcBef>
                <a:spcPts val="746"/>
              </a:spcBef>
              <a:buFont typeface="Arial"/>
              <a:buChar char="•"/>
              <a:tabLst>
                <a:tab pos="180975" algn="l"/>
              </a:tabLst>
            </a:pPr>
            <a:r>
              <a:rPr sz="2325" b="1" dirty="0">
                <a:solidFill>
                  <a:srgbClr val="FFFFFF"/>
                </a:solidFill>
                <a:latin typeface="Calibri"/>
                <a:cs typeface="Calibri"/>
              </a:rPr>
              <a:t>6</a:t>
            </a:r>
            <a:r>
              <a:rPr sz="2325" b="1" spc="-8" dirty="0">
                <a:solidFill>
                  <a:srgbClr val="FFFFFF"/>
                </a:solidFill>
                <a:latin typeface="Calibri"/>
                <a:cs typeface="Calibri"/>
              </a:rPr>
              <a:t> stormwater </a:t>
            </a:r>
            <a:r>
              <a:rPr sz="2325" b="1" dirty="0">
                <a:solidFill>
                  <a:srgbClr val="FFFFFF"/>
                </a:solidFill>
                <a:latin typeface="Calibri"/>
                <a:cs typeface="Calibri"/>
              </a:rPr>
              <a:t>detention</a:t>
            </a:r>
            <a:r>
              <a:rPr sz="2325" b="1" spc="-113" dirty="0">
                <a:solidFill>
                  <a:srgbClr val="FFFFFF"/>
                </a:solidFill>
                <a:latin typeface="Calibri"/>
                <a:cs typeface="Calibri"/>
              </a:rPr>
              <a:t> </a:t>
            </a:r>
            <a:r>
              <a:rPr sz="2325" b="1" spc="-8" dirty="0">
                <a:solidFill>
                  <a:srgbClr val="FFFFFF"/>
                </a:solidFill>
                <a:latin typeface="Calibri"/>
                <a:cs typeface="Calibri"/>
              </a:rPr>
              <a:t>ponds</a:t>
            </a:r>
            <a:endParaRPr sz="2325" b="1" dirty="0">
              <a:latin typeface="Calibri"/>
              <a:cs typeface="Calibri"/>
            </a:endParaRPr>
          </a:p>
          <a:p>
            <a:pPr marL="180499" indent="-170974">
              <a:spcBef>
                <a:spcPts val="191"/>
              </a:spcBef>
              <a:buFont typeface="Arial"/>
              <a:buChar char="•"/>
              <a:tabLst>
                <a:tab pos="180499" algn="l"/>
              </a:tabLst>
            </a:pPr>
            <a:r>
              <a:rPr sz="2325" b="1" dirty="0">
                <a:solidFill>
                  <a:srgbClr val="FFFFFF"/>
                </a:solidFill>
                <a:latin typeface="Calibri"/>
                <a:cs typeface="Calibri"/>
              </a:rPr>
              <a:t>31</a:t>
            </a:r>
            <a:r>
              <a:rPr sz="2325" b="1" spc="-19" dirty="0">
                <a:solidFill>
                  <a:srgbClr val="FFFFFF"/>
                </a:solidFill>
                <a:latin typeface="Calibri"/>
                <a:cs typeface="Calibri"/>
              </a:rPr>
              <a:t> </a:t>
            </a:r>
            <a:r>
              <a:rPr sz="2325" b="1" dirty="0">
                <a:solidFill>
                  <a:srgbClr val="FFFFFF"/>
                </a:solidFill>
                <a:latin typeface="Calibri"/>
                <a:cs typeface="Calibri"/>
              </a:rPr>
              <a:t>tide</a:t>
            </a:r>
            <a:r>
              <a:rPr sz="2325" b="1" spc="-23" dirty="0">
                <a:solidFill>
                  <a:srgbClr val="FFFFFF"/>
                </a:solidFill>
                <a:latin typeface="Calibri"/>
                <a:cs typeface="Calibri"/>
              </a:rPr>
              <a:t> </a:t>
            </a:r>
            <a:r>
              <a:rPr sz="2325" b="1" spc="-15" dirty="0">
                <a:solidFill>
                  <a:srgbClr val="FFFFFF"/>
                </a:solidFill>
                <a:latin typeface="Calibri"/>
                <a:cs typeface="Calibri"/>
              </a:rPr>
              <a:t>gates</a:t>
            </a:r>
            <a:endParaRPr sz="2325" b="1" dirty="0">
              <a:latin typeface="Calibri"/>
              <a:cs typeface="Calibri"/>
            </a:endParaRPr>
          </a:p>
          <a:p>
            <a:pPr marL="180499" indent="-170974">
              <a:spcBef>
                <a:spcPts val="195"/>
              </a:spcBef>
              <a:buFont typeface="Arial"/>
              <a:buChar char="•"/>
              <a:tabLst>
                <a:tab pos="180499" algn="l"/>
              </a:tabLst>
            </a:pPr>
            <a:r>
              <a:rPr sz="2325" b="1" dirty="0">
                <a:solidFill>
                  <a:srgbClr val="FFFFFF"/>
                </a:solidFill>
                <a:latin typeface="Calibri"/>
                <a:cs typeface="Calibri"/>
              </a:rPr>
              <a:t>14,</a:t>
            </a:r>
            <a:r>
              <a:rPr lang="en-US" sz="2325" b="1" dirty="0">
                <a:solidFill>
                  <a:srgbClr val="FFFFFF"/>
                </a:solidFill>
                <a:latin typeface="Calibri"/>
                <a:cs typeface="Calibri"/>
              </a:rPr>
              <a:t>620</a:t>
            </a:r>
            <a:r>
              <a:rPr sz="2325" b="1" spc="-79" dirty="0">
                <a:solidFill>
                  <a:srgbClr val="FFFFFF"/>
                </a:solidFill>
                <a:latin typeface="Calibri"/>
                <a:cs typeface="Calibri"/>
              </a:rPr>
              <a:t> </a:t>
            </a:r>
            <a:r>
              <a:rPr lang="en-US" sz="2325" b="1" spc="-79" dirty="0">
                <a:solidFill>
                  <a:srgbClr val="FFFFFF"/>
                </a:solidFill>
                <a:latin typeface="Calibri"/>
                <a:cs typeface="Calibri"/>
              </a:rPr>
              <a:t>inlets</a:t>
            </a:r>
            <a:endParaRPr sz="2325" b="1" dirty="0">
              <a:latin typeface="Calibri"/>
              <a:cs typeface="Calibri"/>
            </a:endParaRPr>
          </a:p>
          <a:p>
            <a:pPr marL="180499" indent="-170974">
              <a:spcBef>
                <a:spcPts val="191"/>
              </a:spcBef>
              <a:buFont typeface="Arial"/>
              <a:buChar char="•"/>
              <a:tabLst>
                <a:tab pos="180499" algn="l"/>
              </a:tabLst>
            </a:pPr>
            <a:r>
              <a:rPr sz="2325" b="1" dirty="0">
                <a:solidFill>
                  <a:srgbClr val="FFFFFF"/>
                </a:solidFill>
                <a:latin typeface="Calibri"/>
                <a:cs typeface="Calibri"/>
              </a:rPr>
              <a:t>6,</a:t>
            </a:r>
            <a:r>
              <a:rPr lang="en-US" sz="2325" b="1" dirty="0">
                <a:solidFill>
                  <a:srgbClr val="FFFFFF"/>
                </a:solidFill>
                <a:latin typeface="Calibri"/>
                <a:cs typeface="Calibri"/>
              </a:rPr>
              <a:t>423</a:t>
            </a:r>
            <a:r>
              <a:rPr sz="2325" b="1" spc="-45" dirty="0">
                <a:solidFill>
                  <a:srgbClr val="FFFFFF"/>
                </a:solidFill>
                <a:latin typeface="Calibri"/>
                <a:cs typeface="Calibri"/>
              </a:rPr>
              <a:t> </a:t>
            </a:r>
            <a:r>
              <a:rPr sz="2325" b="1" spc="-8" dirty="0">
                <a:solidFill>
                  <a:srgbClr val="FFFFFF"/>
                </a:solidFill>
                <a:latin typeface="Calibri"/>
                <a:cs typeface="Calibri"/>
              </a:rPr>
              <a:t>manholes</a:t>
            </a:r>
            <a:endParaRPr sz="2325" b="1"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857249"/>
            <a:ext cx="5732144" cy="5143500"/>
            <a:chOff x="0" y="0"/>
            <a:chExt cx="7642859" cy="6858000"/>
          </a:xfrm>
        </p:grpSpPr>
        <p:pic>
          <p:nvPicPr>
            <p:cNvPr id="3" name="object 3"/>
            <p:cNvPicPr/>
            <p:nvPr/>
          </p:nvPicPr>
          <p:blipFill>
            <a:blip r:embed="rId2" cstate="print"/>
            <a:stretch>
              <a:fillRect/>
            </a:stretch>
          </p:blipFill>
          <p:spPr>
            <a:xfrm>
              <a:off x="0" y="0"/>
              <a:ext cx="7642859" cy="6857923"/>
            </a:xfrm>
            <a:prstGeom prst="rect">
              <a:avLst/>
            </a:prstGeom>
          </p:spPr>
        </p:pic>
        <p:sp>
          <p:nvSpPr>
            <p:cNvPr id="4" name="object 4"/>
            <p:cNvSpPr/>
            <p:nvPr/>
          </p:nvSpPr>
          <p:spPr>
            <a:xfrm>
              <a:off x="579119" y="3986784"/>
              <a:ext cx="6288405" cy="2252980"/>
            </a:xfrm>
            <a:custGeom>
              <a:avLst/>
              <a:gdLst/>
              <a:ahLst/>
              <a:cxnLst/>
              <a:rect l="l" t="t" r="r" b="b"/>
              <a:pathLst>
                <a:path w="6288405" h="2252979">
                  <a:moveTo>
                    <a:pt x="6288024" y="0"/>
                  </a:moveTo>
                  <a:lnTo>
                    <a:pt x="0" y="0"/>
                  </a:lnTo>
                  <a:lnTo>
                    <a:pt x="0" y="2252472"/>
                  </a:lnTo>
                  <a:lnTo>
                    <a:pt x="6288024" y="2252472"/>
                  </a:lnTo>
                  <a:lnTo>
                    <a:pt x="6288024" y="0"/>
                  </a:lnTo>
                  <a:close/>
                </a:path>
              </a:pathLst>
            </a:custGeom>
            <a:solidFill>
              <a:srgbClr val="FFFFFF">
                <a:alpha val="94900"/>
              </a:srgbClr>
            </a:solidFill>
          </p:spPr>
          <p:txBody>
            <a:bodyPr wrap="square" lIns="0" tIns="0" rIns="0" bIns="0" rtlCol="0"/>
            <a:lstStyle/>
            <a:p>
              <a:endParaRPr sz="1350" dirty="0"/>
            </a:p>
          </p:txBody>
        </p:sp>
        <p:sp>
          <p:nvSpPr>
            <p:cNvPr id="5" name="object 5"/>
            <p:cNvSpPr/>
            <p:nvPr/>
          </p:nvSpPr>
          <p:spPr>
            <a:xfrm>
              <a:off x="579119" y="3986784"/>
              <a:ext cx="6288405" cy="2252980"/>
            </a:xfrm>
            <a:custGeom>
              <a:avLst/>
              <a:gdLst/>
              <a:ahLst/>
              <a:cxnLst/>
              <a:rect l="l" t="t" r="r" b="b"/>
              <a:pathLst>
                <a:path w="6288405" h="2252979">
                  <a:moveTo>
                    <a:pt x="0" y="0"/>
                  </a:moveTo>
                  <a:lnTo>
                    <a:pt x="6288024" y="0"/>
                  </a:lnTo>
                  <a:lnTo>
                    <a:pt x="6288024" y="2252472"/>
                  </a:lnTo>
                  <a:lnTo>
                    <a:pt x="0" y="2252472"/>
                  </a:lnTo>
                  <a:lnTo>
                    <a:pt x="0" y="0"/>
                  </a:lnTo>
                  <a:close/>
                </a:path>
              </a:pathLst>
            </a:custGeom>
            <a:ln w="12699">
              <a:solidFill>
                <a:srgbClr val="EEEEEE"/>
              </a:solidFill>
            </a:ln>
          </p:spPr>
          <p:txBody>
            <a:bodyPr wrap="square" lIns="0" tIns="0" rIns="0" bIns="0" rtlCol="0"/>
            <a:lstStyle/>
            <a:p>
              <a:endParaRPr sz="1350" dirty="0"/>
            </a:p>
          </p:txBody>
        </p:sp>
      </p:grpSp>
      <p:sp>
        <p:nvSpPr>
          <p:cNvPr id="6" name="object 6"/>
          <p:cNvSpPr txBox="1"/>
          <p:nvPr/>
        </p:nvSpPr>
        <p:spPr>
          <a:xfrm>
            <a:off x="616363" y="4201080"/>
            <a:ext cx="1596484" cy="931794"/>
          </a:xfrm>
          <a:prstGeom prst="rect">
            <a:avLst/>
          </a:prstGeom>
        </p:spPr>
        <p:txBody>
          <a:bodyPr vert="horz" wrap="square" lIns="0" tIns="45720" rIns="0" bIns="0" rtlCol="0">
            <a:spAutoFit/>
          </a:bodyPr>
          <a:lstStyle/>
          <a:p>
            <a:pPr marL="9525" marR="3810">
              <a:lnSpc>
                <a:spcPts val="2265"/>
              </a:lnSpc>
              <a:spcBef>
                <a:spcPts val="360"/>
              </a:spcBef>
            </a:pPr>
            <a:r>
              <a:rPr lang="en-US" sz="2200" b="1" spc="-8" dirty="0">
                <a:solidFill>
                  <a:schemeClr val="tx2">
                    <a:lumMod val="10000"/>
                  </a:schemeClr>
                </a:solidFill>
                <a:latin typeface="Calibri Light"/>
                <a:cs typeface="Calibri Light"/>
              </a:rPr>
              <a:t>City Drainage </a:t>
            </a:r>
            <a:r>
              <a:rPr sz="2200" b="1" spc="-26" dirty="0">
                <a:solidFill>
                  <a:schemeClr val="tx2">
                    <a:lumMod val="10000"/>
                  </a:schemeClr>
                </a:solidFill>
                <a:latin typeface="Calibri Light"/>
                <a:cs typeface="Calibri Light"/>
              </a:rPr>
              <a:t>Infrastructure </a:t>
            </a:r>
            <a:r>
              <a:rPr lang="en-US" sz="2200" b="1" spc="-8" dirty="0">
                <a:solidFill>
                  <a:schemeClr val="tx2">
                    <a:lumMod val="10000"/>
                  </a:schemeClr>
                </a:solidFill>
                <a:latin typeface="Calibri Light"/>
                <a:cs typeface="Calibri Light"/>
              </a:rPr>
              <a:t>Issues</a:t>
            </a:r>
            <a:endParaRPr sz="2200" b="1" dirty="0">
              <a:solidFill>
                <a:schemeClr val="tx2">
                  <a:lumMod val="10000"/>
                </a:schemeClr>
              </a:solidFill>
              <a:latin typeface="Calibri Light"/>
              <a:cs typeface="Calibri Light"/>
            </a:endParaRPr>
          </a:p>
        </p:txBody>
      </p:sp>
      <p:pic>
        <p:nvPicPr>
          <p:cNvPr id="7" name="object 7"/>
          <p:cNvPicPr/>
          <p:nvPr/>
        </p:nvPicPr>
        <p:blipFill>
          <a:blip r:embed="rId3" cstate="print"/>
          <a:stretch>
            <a:fillRect/>
          </a:stretch>
        </p:blipFill>
        <p:spPr>
          <a:xfrm>
            <a:off x="5856733" y="857251"/>
            <a:ext cx="3287267" cy="2506169"/>
          </a:xfrm>
          <a:prstGeom prst="rect">
            <a:avLst/>
          </a:prstGeom>
        </p:spPr>
      </p:pic>
      <p:grpSp>
        <p:nvGrpSpPr>
          <p:cNvPr id="8" name="object 8"/>
          <p:cNvGrpSpPr/>
          <p:nvPr/>
        </p:nvGrpSpPr>
        <p:grpSpPr>
          <a:xfrm>
            <a:off x="381762" y="4143375"/>
            <a:ext cx="1969770" cy="1097280"/>
            <a:chOff x="509016" y="4381500"/>
            <a:chExt cx="2626360" cy="1463040"/>
          </a:xfrm>
        </p:grpSpPr>
        <p:sp>
          <p:nvSpPr>
            <p:cNvPr id="9" name="object 9"/>
            <p:cNvSpPr/>
            <p:nvPr/>
          </p:nvSpPr>
          <p:spPr>
            <a:xfrm>
              <a:off x="509016" y="4783836"/>
              <a:ext cx="128270" cy="655320"/>
            </a:xfrm>
            <a:custGeom>
              <a:avLst/>
              <a:gdLst/>
              <a:ahLst/>
              <a:cxnLst/>
              <a:rect l="l" t="t" r="r" b="b"/>
              <a:pathLst>
                <a:path w="128270" h="655320">
                  <a:moveTo>
                    <a:pt x="128015" y="0"/>
                  </a:moveTo>
                  <a:lnTo>
                    <a:pt x="0" y="0"/>
                  </a:lnTo>
                  <a:lnTo>
                    <a:pt x="0" y="655319"/>
                  </a:lnTo>
                  <a:lnTo>
                    <a:pt x="128015" y="655319"/>
                  </a:lnTo>
                  <a:lnTo>
                    <a:pt x="128015" y="0"/>
                  </a:lnTo>
                  <a:close/>
                </a:path>
              </a:pathLst>
            </a:custGeom>
            <a:solidFill>
              <a:srgbClr val="EC7C30"/>
            </a:solidFill>
          </p:spPr>
          <p:txBody>
            <a:bodyPr wrap="square" lIns="0" tIns="0" rIns="0" bIns="0" rtlCol="0"/>
            <a:lstStyle/>
            <a:p>
              <a:endParaRPr sz="1350" dirty="0"/>
            </a:p>
          </p:txBody>
        </p:sp>
        <p:sp>
          <p:nvSpPr>
            <p:cNvPr id="10" name="object 10"/>
            <p:cNvSpPr/>
            <p:nvPr/>
          </p:nvSpPr>
          <p:spPr>
            <a:xfrm>
              <a:off x="3116580" y="4381500"/>
              <a:ext cx="18415" cy="1463040"/>
            </a:xfrm>
            <a:custGeom>
              <a:avLst/>
              <a:gdLst/>
              <a:ahLst/>
              <a:cxnLst/>
              <a:rect l="l" t="t" r="r" b="b"/>
              <a:pathLst>
                <a:path w="18414" h="1463039">
                  <a:moveTo>
                    <a:pt x="18287" y="0"/>
                  </a:moveTo>
                  <a:lnTo>
                    <a:pt x="0" y="0"/>
                  </a:lnTo>
                  <a:lnTo>
                    <a:pt x="0" y="1463040"/>
                  </a:lnTo>
                  <a:lnTo>
                    <a:pt x="18287" y="1463040"/>
                  </a:lnTo>
                  <a:lnTo>
                    <a:pt x="18287" y="0"/>
                  </a:lnTo>
                  <a:close/>
                </a:path>
              </a:pathLst>
            </a:custGeom>
            <a:solidFill>
              <a:srgbClr val="D4D4D4"/>
            </a:solidFill>
          </p:spPr>
          <p:txBody>
            <a:bodyPr wrap="square" lIns="0" tIns="0" rIns="0" bIns="0" rtlCol="0"/>
            <a:lstStyle/>
            <a:p>
              <a:endParaRPr sz="1350" dirty="0"/>
            </a:p>
          </p:txBody>
        </p:sp>
      </p:grpSp>
      <p:sp>
        <p:nvSpPr>
          <p:cNvPr id="11" name="object 11"/>
          <p:cNvSpPr txBox="1"/>
          <p:nvPr/>
        </p:nvSpPr>
        <p:spPr>
          <a:xfrm>
            <a:off x="2571750" y="3933848"/>
            <a:ext cx="2300764" cy="1450975"/>
          </a:xfrm>
          <a:prstGeom prst="rect">
            <a:avLst/>
          </a:prstGeom>
        </p:spPr>
        <p:txBody>
          <a:bodyPr vert="horz" wrap="square" lIns="0" tIns="78105" rIns="0" bIns="0" rtlCol="0">
            <a:spAutoFit/>
          </a:bodyPr>
          <a:lstStyle/>
          <a:p>
            <a:pPr marL="180022" indent="-170497">
              <a:spcBef>
                <a:spcPts val="615"/>
              </a:spcBef>
              <a:buFont typeface="Arial"/>
              <a:buChar char="•"/>
              <a:tabLst>
                <a:tab pos="180022" algn="l"/>
              </a:tabLst>
            </a:pPr>
            <a:r>
              <a:rPr lang="en-US" sz="2100" dirty="0">
                <a:solidFill>
                  <a:schemeClr val="tx2">
                    <a:lumMod val="10000"/>
                  </a:schemeClr>
                </a:solidFill>
                <a:latin typeface="Calibri"/>
                <a:cs typeface="Calibri"/>
              </a:rPr>
              <a:t>System Expansion</a:t>
            </a:r>
            <a:endParaRPr sz="2100" dirty="0">
              <a:solidFill>
                <a:schemeClr val="tx2">
                  <a:lumMod val="10000"/>
                </a:schemeClr>
              </a:solidFill>
              <a:latin typeface="Calibri"/>
              <a:cs typeface="Calibri"/>
            </a:endParaRPr>
          </a:p>
          <a:p>
            <a:pPr marL="180022" marR="3810" indent="-170497">
              <a:lnSpc>
                <a:spcPts val="1943"/>
              </a:lnSpc>
              <a:spcBef>
                <a:spcPts val="784"/>
              </a:spcBef>
              <a:buFont typeface="Arial"/>
              <a:buChar char="•"/>
              <a:tabLst>
                <a:tab pos="180975" algn="l"/>
              </a:tabLst>
            </a:pPr>
            <a:r>
              <a:rPr lang="en-US" sz="2100" spc="-15" dirty="0">
                <a:solidFill>
                  <a:schemeClr val="tx2">
                    <a:lumMod val="10000"/>
                  </a:schemeClr>
                </a:solidFill>
                <a:latin typeface="Calibri"/>
                <a:cs typeface="Calibri"/>
              </a:rPr>
              <a:t>System Age</a:t>
            </a:r>
          </a:p>
          <a:p>
            <a:pPr marL="180022" marR="3810" indent="-170497">
              <a:lnSpc>
                <a:spcPts val="1943"/>
              </a:lnSpc>
              <a:spcBef>
                <a:spcPts val="784"/>
              </a:spcBef>
              <a:buFont typeface="Arial"/>
              <a:buChar char="•"/>
              <a:tabLst>
                <a:tab pos="180975" algn="l"/>
              </a:tabLst>
            </a:pPr>
            <a:r>
              <a:rPr lang="en-US" sz="2100" spc="-15" dirty="0">
                <a:solidFill>
                  <a:schemeClr val="tx2">
                    <a:lumMod val="10000"/>
                  </a:schemeClr>
                </a:solidFill>
                <a:latin typeface="Calibri"/>
                <a:cs typeface="Calibri"/>
              </a:rPr>
              <a:t>Climate Impacts</a:t>
            </a:r>
          </a:p>
          <a:p>
            <a:pPr marL="180022" marR="3810" indent="-170497">
              <a:lnSpc>
                <a:spcPts val="1943"/>
              </a:lnSpc>
              <a:spcBef>
                <a:spcPts val="784"/>
              </a:spcBef>
              <a:buFont typeface="Arial"/>
              <a:buChar char="•"/>
              <a:tabLst>
                <a:tab pos="180975" algn="l"/>
              </a:tabLst>
            </a:pPr>
            <a:r>
              <a:rPr lang="en-US" sz="2100" spc="-15" dirty="0">
                <a:solidFill>
                  <a:schemeClr val="tx2">
                    <a:lumMod val="10000"/>
                  </a:schemeClr>
                </a:solidFill>
                <a:latin typeface="Calibri"/>
                <a:cs typeface="Calibri"/>
              </a:rPr>
              <a:t>Capacity Challenges</a:t>
            </a:r>
          </a:p>
        </p:txBody>
      </p:sp>
      <p:pic>
        <p:nvPicPr>
          <p:cNvPr id="12" name="object 12"/>
          <p:cNvPicPr/>
          <p:nvPr/>
        </p:nvPicPr>
        <p:blipFill>
          <a:blip r:embed="rId4" cstate="print"/>
          <a:stretch>
            <a:fillRect/>
          </a:stretch>
        </p:blipFill>
        <p:spPr>
          <a:xfrm>
            <a:off x="5856732" y="3491866"/>
            <a:ext cx="3287169" cy="25088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902" y="74648"/>
            <a:ext cx="5292090" cy="6606073"/>
          </a:xfrm>
          <a:custGeom>
            <a:avLst/>
            <a:gdLst/>
            <a:ahLst/>
            <a:cxnLst/>
            <a:rect l="l" t="t" r="r" b="b"/>
            <a:pathLst>
              <a:path w="7056120" h="4102735">
                <a:moveTo>
                  <a:pt x="7056120" y="0"/>
                </a:moveTo>
                <a:lnTo>
                  <a:pt x="0" y="0"/>
                </a:lnTo>
                <a:lnTo>
                  <a:pt x="0" y="4102608"/>
                </a:lnTo>
                <a:lnTo>
                  <a:pt x="7056120" y="4102608"/>
                </a:lnTo>
                <a:lnTo>
                  <a:pt x="7056120" y="0"/>
                </a:lnTo>
                <a:close/>
              </a:path>
            </a:pathLst>
          </a:custGeom>
          <a:solidFill>
            <a:srgbClr val="7E7E7E">
              <a:alpha val="19999"/>
            </a:srgbClr>
          </a:solidFill>
        </p:spPr>
        <p:txBody>
          <a:bodyPr wrap="square" lIns="0" tIns="0" rIns="0" bIns="0" rtlCol="0"/>
          <a:lstStyle/>
          <a:p>
            <a:endParaRPr lang="en-US" sz="1800" b="1" i="0" u="none" strike="noStrike" baseline="0" dirty="0">
              <a:latin typeface="Times New Roman" panose="02020603050405020304" pitchFamily="18" charset="0"/>
            </a:endParaRPr>
          </a:p>
          <a:p>
            <a:pPr algn="ctr"/>
            <a:r>
              <a:rPr lang="en-US" sz="2800" b="1" i="0" strike="noStrike" baseline="0" dirty="0">
                <a:latin typeface="Arial" panose="020B0604020202020204" pitchFamily="34" charset="0"/>
              </a:rPr>
              <a:t>Stormwater Department</a:t>
            </a:r>
          </a:p>
          <a:p>
            <a:pPr algn="ctr"/>
            <a:r>
              <a:rPr lang="en-US" sz="2800" b="1" i="0" u="sng" strike="noStrike" baseline="0" dirty="0">
                <a:latin typeface="Arial" panose="020B0604020202020204" pitchFamily="34" charset="0"/>
              </a:rPr>
              <a:t>Work Order Statistics (2024)</a:t>
            </a:r>
          </a:p>
          <a:p>
            <a:endParaRPr lang="en-US" sz="1800" b="1" i="0" u="none" strike="noStrike" baseline="0" dirty="0">
              <a:latin typeface="Arial" panose="020B0604020202020204" pitchFamily="34" charset="0"/>
            </a:endParaRPr>
          </a:p>
          <a:p>
            <a:r>
              <a:rPr lang="en-US" sz="2800" b="0" i="0" u="none" strike="noStrike" baseline="0" dirty="0">
                <a:latin typeface="Arial" panose="020B0604020202020204" pitchFamily="34" charset="0"/>
              </a:rPr>
              <a:t>Total Reports to Date: </a:t>
            </a:r>
            <a:r>
              <a:rPr lang="en-US" sz="2800" b="1" i="0" u="none" strike="noStrike" baseline="0" dirty="0">
                <a:latin typeface="Arial" panose="020B0604020202020204" pitchFamily="34" charset="0"/>
              </a:rPr>
              <a:t>141</a:t>
            </a:r>
          </a:p>
          <a:p>
            <a:r>
              <a:rPr lang="en-US" sz="2800" b="0" i="0" u="none" strike="noStrike" baseline="0" dirty="0">
                <a:latin typeface="Arial" panose="020B0604020202020204" pitchFamily="34" charset="0"/>
              </a:rPr>
              <a:t>Total Reports Open:	</a:t>
            </a:r>
            <a:r>
              <a:rPr lang="en-US" sz="2800" b="1" i="0" u="none" strike="noStrike" baseline="0" dirty="0">
                <a:latin typeface="Arial" panose="020B0604020202020204" pitchFamily="34" charset="0"/>
              </a:rPr>
              <a:t>41</a:t>
            </a:r>
            <a:r>
              <a:rPr lang="en-US" sz="2800" b="0" i="0" u="none" strike="noStrike" baseline="0" dirty="0">
                <a:latin typeface="Arial" panose="020B0604020202020204" pitchFamily="34" charset="0"/>
              </a:rPr>
              <a:t>	</a:t>
            </a:r>
            <a:endParaRPr lang="en-US" sz="2800" b="1" i="0" u="none" strike="noStrike" baseline="0" dirty="0">
              <a:latin typeface="Arial" panose="020B0604020202020204" pitchFamily="34" charset="0"/>
            </a:endParaRPr>
          </a:p>
          <a:p>
            <a:r>
              <a:rPr lang="en-US" sz="2800" b="0" i="0" u="none" strike="noStrike" baseline="0" dirty="0">
                <a:latin typeface="Arial" panose="020B0604020202020204" pitchFamily="34" charset="0"/>
              </a:rPr>
              <a:t>Total Reports Closed:</a:t>
            </a:r>
            <a:r>
              <a:rPr lang="en-US" sz="2800" b="1" i="0" u="none" strike="noStrike" baseline="0" dirty="0">
                <a:latin typeface="Arial" panose="020B0604020202020204" pitchFamily="34" charset="0"/>
              </a:rPr>
              <a:t>100</a:t>
            </a:r>
            <a:r>
              <a:rPr lang="en-US" sz="2800" b="0" i="0" u="none" strike="noStrike" baseline="0" dirty="0">
                <a:latin typeface="Arial" panose="020B0604020202020204" pitchFamily="34" charset="0"/>
              </a:rPr>
              <a:t>	</a:t>
            </a:r>
            <a:endParaRPr lang="en-US" sz="2800" b="1" i="0" u="none" strike="noStrike" baseline="0" dirty="0">
              <a:latin typeface="Arial" panose="020B0604020202020204" pitchFamily="34" charset="0"/>
            </a:endParaRPr>
          </a:p>
          <a:p>
            <a:r>
              <a:rPr lang="en-US" sz="2800" b="0" i="0" u="none" strike="noStrike" baseline="0" dirty="0">
                <a:latin typeface="Arial" panose="020B0604020202020204" pitchFamily="34" charset="0"/>
              </a:rPr>
              <a:t>Average Time to Close: </a:t>
            </a:r>
            <a:r>
              <a:rPr lang="en-US" sz="2800" b="1" i="0" u="none" strike="noStrike" baseline="0" dirty="0">
                <a:latin typeface="Arial" panose="020B0604020202020204" pitchFamily="34" charset="0"/>
              </a:rPr>
              <a:t>48</a:t>
            </a:r>
            <a:r>
              <a:rPr lang="en-US" sz="2800" b="0" i="0" u="none" strike="noStrike" baseline="0" dirty="0">
                <a:latin typeface="Arial" panose="020B0604020202020204" pitchFamily="34" charset="0"/>
              </a:rPr>
              <a:t> </a:t>
            </a:r>
            <a:r>
              <a:rPr lang="en-US" sz="2800" b="1" i="0" u="none" strike="noStrike" baseline="0" dirty="0">
                <a:latin typeface="Arial" panose="020B0604020202020204" pitchFamily="34" charset="0"/>
              </a:rPr>
              <a:t>Days</a:t>
            </a:r>
            <a:r>
              <a:rPr lang="en-US" sz="2800" b="0" i="0" u="none" strike="noStrike" baseline="0" dirty="0">
                <a:latin typeface="Arial" panose="020B0604020202020204" pitchFamily="34" charset="0"/>
              </a:rPr>
              <a:t>	</a:t>
            </a:r>
            <a:endParaRPr lang="en-US" sz="2800" b="1" i="0" u="none" strike="noStrike" baseline="0" dirty="0">
              <a:latin typeface="Arial" panose="020B0604020202020204" pitchFamily="34" charset="0"/>
            </a:endParaRPr>
          </a:p>
          <a:p>
            <a:r>
              <a:rPr lang="en-US" sz="2800" b="0" i="0" u="none" strike="noStrike" baseline="0" dirty="0">
                <a:latin typeface="Arial" panose="020B0604020202020204" pitchFamily="34" charset="0"/>
              </a:rPr>
              <a:t>Fastest Closed Request Type:</a:t>
            </a:r>
          </a:p>
          <a:p>
            <a:pPr marL="342900" indent="-342900">
              <a:buFont typeface="Arial" panose="020B0604020202020204" pitchFamily="34" charset="0"/>
              <a:buChar char="•"/>
            </a:pPr>
            <a:r>
              <a:rPr lang="en-US" sz="2400" b="0" i="1" u="none" strike="noStrike" baseline="0" dirty="0">
                <a:latin typeface="Arial" panose="020B0604020202020204" pitchFamily="34" charset="0"/>
              </a:rPr>
              <a:t>Broken Storm Sewer Top/Lid</a:t>
            </a:r>
            <a:endParaRPr lang="en-US" sz="2400" b="1" i="1" u="none" strike="noStrike" baseline="0" dirty="0">
              <a:latin typeface="Arial" panose="020B0604020202020204" pitchFamily="34" charset="0"/>
            </a:endParaRPr>
          </a:p>
          <a:p>
            <a:r>
              <a:rPr lang="en-US" sz="2800" b="0" i="0" u="none" strike="noStrike" baseline="0" dirty="0">
                <a:latin typeface="Arial" panose="020B0604020202020204" pitchFamily="34" charset="0"/>
              </a:rPr>
              <a:t>Slowest Closed Request Type:</a:t>
            </a:r>
          </a:p>
          <a:p>
            <a:pPr marL="457200" indent="-457200">
              <a:buFont typeface="Arial" panose="020B0604020202020204" pitchFamily="34" charset="0"/>
              <a:buChar char="•"/>
            </a:pPr>
            <a:r>
              <a:rPr lang="en-US" sz="2400" i="1" dirty="0">
                <a:latin typeface="Arial" panose="020B0604020202020204" pitchFamily="34" charset="0"/>
              </a:rPr>
              <a:t>Stormwater Cave In</a:t>
            </a:r>
            <a:r>
              <a:rPr lang="en-US" sz="2800" b="0" i="0" u="none" strike="noStrike" baseline="0" dirty="0">
                <a:latin typeface="Arial" panose="020B0604020202020204" pitchFamily="34" charset="0"/>
              </a:rPr>
              <a:t>	</a:t>
            </a:r>
            <a:endParaRPr lang="en-US" sz="2800" b="1" i="0" u="none" strike="noStrike" baseline="0" dirty="0">
              <a:latin typeface="Arial" panose="020B0604020202020204" pitchFamily="34" charset="0"/>
            </a:endParaRPr>
          </a:p>
          <a:p>
            <a:r>
              <a:rPr lang="en-US" sz="2800" b="0" i="0" u="none" strike="noStrike" baseline="0" dirty="0">
                <a:latin typeface="Arial" panose="020B0604020202020204" pitchFamily="34" charset="0"/>
              </a:rPr>
              <a:t>Most Common Request Type:</a:t>
            </a:r>
          </a:p>
          <a:p>
            <a:pPr marL="457200" indent="-457200">
              <a:buFont typeface="Arial" panose="020B0604020202020204" pitchFamily="34" charset="0"/>
              <a:buChar char="•"/>
            </a:pPr>
            <a:r>
              <a:rPr lang="en-US" sz="2400" i="1" dirty="0">
                <a:latin typeface="Arial" panose="020B0604020202020204" pitchFamily="34" charset="0"/>
              </a:rPr>
              <a:t>Clogged Storm Drain</a:t>
            </a:r>
          </a:p>
          <a:p>
            <a:pPr marL="457200" indent="-457200">
              <a:buFont typeface="Arial" panose="020B0604020202020204" pitchFamily="34" charset="0"/>
              <a:buChar char="•"/>
            </a:pPr>
            <a:endParaRPr lang="en-US" sz="2400" i="1" dirty="0">
              <a:latin typeface="Arial" panose="020B0604020202020204" pitchFamily="34" charset="0"/>
            </a:endParaRPr>
          </a:p>
          <a:p>
            <a:r>
              <a:rPr lang="en-US" sz="2400" i="1" dirty="0">
                <a:latin typeface="Arial" panose="020B0604020202020204" pitchFamily="34" charset="0"/>
              </a:rPr>
              <a:t>	</a:t>
            </a:r>
          </a:p>
        </p:txBody>
      </p:sp>
      <p:pic>
        <p:nvPicPr>
          <p:cNvPr id="9" name="Picture 8">
            <a:extLst>
              <a:ext uri="{FF2B5EF4-FFF2-40B4-BE49-F238E27FC236}">
                <a16:creationId xmlns:a16="http://schemas.microsoft.com/office/drawing/2014/main" id="{BF447B8C-A0F2-732E-FDF7-7625D62E5EA3}"/>
              </a:ext>
            </a:extLst>
          </p:cNvPr>
          <p:cNvPicPr>
            <a:picLocks noChangeAspect="1"/>
          </p:cNvPicPr>
          <p:nvPr/>
        </p:nvPicPr>
        <p:blipFill>
          <a:blip r:embed="rId2"/>
          <a:stretch>
            <a:fillRect/>
          </a:stretch>
        </p:blipFill>
        <p:spPr>
          <a:xfrm>
            <a:off x="5538978" y="1375526"/>
            <a:ext cx="3475110" cy="41069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9214E0-6A9C-3BAF-6C20-B4FFE643EB4F}"/>
              </a:ext>
            </a:extLst>
          </p:cNvPr>
          <p:cNvSpPr>
            <a:spLocks noGrp="1"/>
          </p:cNvSpPr>
          <p:nvPr>
            <p:ph type="title"/>
          </p:nvPr>
        </p:nvSpPr>
        <p:spPr>
          <a:xfrm>
            <a:off x="54425" y="609599"/>
            <a:ext cx="3429000" cy="5273675"/>
          </a:xfrm>
        </p:spPr>
        <p:txBody>
          <a:bodyPr>
            <a:normAutofit/>
          </a:bodyPr>
          <a:lstStyle/>
          <a:p>
            <a:pPr>
              <a:lnSpc>
                <a:spcPct val="90000"/>
              </a:lnSpc>
            </a:pPr>
            <a:r>
              <a:rPr lang="en-US" sz="3600" spc="-19" dirty="0">
                <a:latin typeface="Calibri Light"/>
                <a:cs typeface="Calibri Light"/>
              </a:rPr>
              <a:t>Capital</a:t>
            </a:r>
            <a:r>
              <a:rPr lang="en-US" sz="3600" spc="-86" dirty="0">
                <a:latin typeface="Calibri Light"/>
                <a:cs typeface="Calibri Light"/>
              </a:rPr>
              <a:t> </a:t>
            </a:r>
            <a:r>
              <a:rPr lang="en-US" sz="3600" spc="-34" dirty="0">
                <a:latin typeface="Calibri Light"/>
                <a:cs typeface="Calibri Light"/>
              </a:rPr>
              <a:t>Improvement</a:t>
            </a:r>
            <a:br>
              <a:rPr lang="en-US" sz="3600" spc="-34" dirty="0">
                <a:latin typeface="Calibri Light"/>
                <a:cs typeface="Calibri Light"/>
              </a:rPr>
            </a:br>
            <a:r>
              <a:rPr lang="en-US" sz="3600" spc="-34" dirty="0">
                <a:latin typeface="Calibri Light"/>
                <a:cs typeface="Calibri Light"/>
              </a:rPr>
              <a:t>Projects</a:t>
            </a:r>
            <a:br>
              <a:rPr lang="en-US" sz="3600" spc="-34" dirty="0">
                <a:latin typeface="Calibri Light"/>
                <a:cs typeface="Calibri Light"/>
              </a:rPr>
            </a:br>
            <a:r>
              <a:rPr lang="en-US" sz="3600" spc="-34" dirty="0">
                <a:latin typeface="Calibri Light"/>
                <a:cs typeface="Calibri Light"/>
              </a:rPr>
              <a:t>(5 to 20 year)</a:t>
            </a:r>
            <a:r>
              <a:rPr lang="en-US" sz="3600" spc="-98" dirty="0">
                <a:latin typeface="Calibri Light"/>
                <a:cs typeface="Calibri Light"/>
              </a:rPr>
              <a:t> </a:t>
            </a:r>
            <a:br>
              <a:rPr lang="en-US" sz="3600" spc="-98" dirty="0">
                <a:latin typeface="Calibri Light"/>
                <a:cs typeface="Calibri Light"/>
              </a:rPr>
            </a:br>
            <a:br>
              <a:rPr lang="en-US" sz="3600" spc="-98" dirty="0">
                <a:latin typeface="Calibri Light"/>
                <a:cs typeface="Calibri Light"/>
              </a:rPr>
            </a:br>
            <a:r>
              <a:rPr lang="en-US" sz="3600" spc="-8" dirty="0">
                <a:latin typeface="Calibri Light"/>
                <a:cs typeface="Calibri Light"/>
              </a:rPr>
              <a:t>Flood</a:t>
            </a:r>
            <a:r>
              <a:rPr lang="en-US" sz="3600" spc="-101" dirty="0">
                <a:latin typeface="Calibri Light"/>
                <a:cs typeface="Calibri Light"/>
              </a:rPr>
              <a:t> </a:t>
            </a:r>
            <a:r>
              <a:rPr lang="en-US" sz="3600" spc="-8" dirty="0">
                <a:latin typeface="Calibri Light"/>
                <a:cs typeface="Calibri Light"/>
              </a:rPr>
              <a:t>Studies</a:t>
            </a:r>
            <a:r>
              <a:rPr lang="en-US" sz="3600" spc="-86" dirty="0">
                <a:latin typeface="Calibri Light"/>
                <a:cs typeface="Calibri Light"/>
              </a:rPr>
              <a:t>/</a:t>
            </a:r>
            <a:br>
              <a:rPr lang="en-US" sz="3600" spc="-86" dirty="0">
                <a:latin typeface="Calibri Light"/>
                <a:cs typeface="Calibri Light"/>
              </a:rPr>
            </a:br>
            <a:r>
              <a:rPr lang="en-US" sz="3600" spc="-86" dirty="0">
                <a:latin typeface="Calibri Light"/>
                <a:cs typeface="Calibri Light"/>
              </a:rPr>
              <a:t>Masterplan</a:t>
            </a:r>
            <a:br>
              <a:rPr lang="en-US" sz="3600" spc="-86" dirty="0">
                <a:latin typeface="Calibri Light"/>
                <a:cs typeface="Calibri Light"/>
              </a:rPr>
            </a:br>
            <a:endParaRPr lang="en-US" sz="3600" dirty="0"/>
          </a:p>
        </p:txBody>
      </p:sp>
      <p:pic>
        <p:nvPicPr>
          <p:cNvPr id="12" name="Picture 11">
            <a:extLst>
              <a:ext uri="{FF2B5EF4-FFF2-40B4-BE49-F238E27FC236}">
                <a16:creationId xmlns:a16="http://schemas.microsoft.com/office/drawing/2014/main" id="{2532A841-3876-4914-9400-39DC9FE511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79292" y="2"/>
            <a:ext cx="5664708" cy="6857998"/>
          </a:xfrm>
          <a:prstGeom prst="rect">
            <a:avLst/>
          </a:prstGeom>
        </p:spPr>
      </p:pic>
      <p:graphicFrame>
        <p:nvGraphicFramePr>
          <p:cNvPr id="8" name="Content Placeholder 5">
            <a:extLst>
              <a:ext uri="{FF2B5EF4-FFF2-40B4-BE49-F238E27FC236}">
                <a16:creationId xmlns:a16="http://schemas.microsoft.com/office/drawing/2014/main" id="{91FA506D-5E4C-17BC-AE70-BE3A40759E96}"/>
              </a:ext>
            </a:extLst>
          </p:cNvPr>
          <p:cNvGraphicFramePr>
            <a:graphicFrameLocks noGrp="1"/>
          </p:cNvGraphicFramePr>
          <p:nvPr>
            <p:ph idx="1"/>
            <p:extLst>
              <p:ext uri="{D42A27DB-BD31-4B8C-83A1-F6EECF244321}">
                <p14:modId xmlns:p14="http://schemas.microsoft.com/office/powerpoint/2010/main" val="3853021336"/>
              </p:ext>
            </p:extLst>
          </p:nvPr>
        </p:nvGraphicFramePr>
        <p:xfrm>
          <a:off x="3961890" y="205273"/>
          <a:ext cx="4699509" cy="64661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EC7A9FD0-C89E-A70A-A809-756A51A8AE76}"/>
              </a:ext>
            </a:extLst>
          </p:cNvPr>
          <p:cNvSpPr txBox="1"/>
          <p:nvPr/>
        </p:nvSpPr>
        <p:spPr>
          <a:xfrm>
            <a:off x="4012159" y="6027572"/>
            <a:ext cx="4562669" cy="646331"/>
          </a:xfrm>
          <a:prstGeom prst="rect">
            <a:avLst/>
          </a:prstGeom>
          <a:noFill/>
        </p:spPr>
        <p:txBody>
          <a:bodyPr wrap="square" rtlCol="0">
            <a:spAutoFit/>
          </a:bodyPr>
          <a:lstStyle/>
          <a:p>
            <a:r>
              <a:rPr lang="en-US" dirty="0"/>
              <a:t>Total Funding Need: $402.3M</a:t>
            </a:r>
          </a:p>
          <a:p>
            <a:r>
              <a:rPr lang="en-US" dirty="0"/>
              <a:t>Total Funding Secured: $157.2M  (or 39%)</a:t>
            </a:r>
          </a:p>
        </p:txBody>
      </p:sp>
    </p:spTree>
    <p:extLst>
      <p:ext uri="{BB962C8B-B14F-4D97-AF65-F5344CB8AC3E}">
        <p14:creationId xmlns:p14="http://schemas.microsoft.com/office/powerpoint/2010/main" val="426295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a:spLocks noGrp="1"/>
          </p:cNvSpPr>
          <p:nvPr>
            <p:ph type="title"/>
          </p:nvPr>
        </p:nvSpPr>
        <p:spPr>
          <a:xfrm>
            <a:off x="3854427" y="1097280"/>
            <a:ext cx="4532906" cy="4626864"/>
          </a:xfrm>
        </p:spPr>
        <p:txBody>
          <a:bodyPr vert="horz" lIns="91440" tIns="45720" rIns="91440" bIns="45720" rtlCol="0" anchor="ctr">
            <a:normAutofit/>
          </a:bodyPr>
          <a:lstStyle/>
          <a:p>
            <a:pPr algn="l"/>
            <a:r>
              <a:rPr lang="en-US" sz="5400" dirty="0"/>
              <a:t>Stormwater Program Funding</a:t>
            </a:r>
          </a:p>
        </p:txBody>
      </p:sp>
      <p:cxnSp>
        <p:nvCxnSpPr>
          <p:cNvPr id="9" name="Straight Connector 8">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 name="object 3"/>
          <p:cNvSpPr txBox="1"/>
          <p:nvPr/>
        </p:nvSpPr>
        <p:spPr>
          <a:xfrm>
            <a:off x="475307" y="609599"/>
            <a:ext cx="2771746" cy="5273675"/>
          </a:xfrm>
          <a:prstGeom prst="rect">
            <a:avLst/>
          </a:prstGeom>
        </p:spPr>
        <p:txBody>
          <a:bodyPr vert="horz" lIns="91440" tIns="45720" rIns="91440" bIns="45720" rtlCol="0" anchor="ctr">
            <a:normAutofit/>
          </a:bodyPr>
          <a:lstStyle/>
          <a:p>
            <a:pPr marL="9525" algn="ctr">
              <a:spcBef>
                <a:spcPct val="0"/>
              </a:spcBef>
              <a:spcAft>
                <a:spcPts val="450"/>
              </a:spcAft>
            </a:pPr>
            <a:r>
              <a:rPr lang="en-US" sz="4400" cap="all" spc="-38"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j-cs"/>
              </a:rPr>
              <a:t>Agenda</a:t>
            </a:r>
          </a:p>
        </p:txBody>
      </p:sp>
      <p:pic>
        <p:nvPicPr>
          <p:cNvPr id="10" name="Picture 9">
            <a:extLst>
              <a:ext uri="{FF2B5EF4-FFF2-40B4-BE49-F238E27FC236}">
                <a16:creationId xmlns:a16="http://schemas.microsoft.com/office/drawing/2014/main" id="{2532A841-3876-4914-9400-39DC9FE511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79292" y="2"/>
            <a:ext cx="5664708" cy="6857998"/>
          </a:xfrm>
          <a:prstGeom prst="rect">
            <a:avLst/>
          </a:prstGeom>
        </p:spPr>
      </p:pic>
      <p:graphicFrame>
        <p:nvGraphicFramePr>
          <p:cNvPr id="6" name="object 4">
            <a:extLst>
              <a:ext uri="{FF2B5EF4-FFF2-40B4-BE49-F238E27FC236}">
                <a16:creationId xmlns:a16="http://schemas.microsoft.com/office/drawing/2014/main" id="{021B8040-ECF8-6475-CC6C-F5A01F015B1A}"/>
              </a:ext>
            </a:extLst>
          </p:cNvPr>
          <p:cNvGraphicFramePr/>
          <p:nvPr>
            <p:extLst>
              <p:ext uri="{D42A27DB-BD31-4B8C-83A1-F6EECF244321}">
                <p14:modId xmlns:p14="http://schemas.microsoft.com/office/powerpoint/2010/main" val="3577556049"/>
              </p:ext>
            </p:extLst>
          </p:nvPr>
        </p:nvGraphicFramePr>
        <p:xfrm>
          <a:off x="3732245" y="709683"/>
          <a:ext cx="5103845"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C8048-35E8-9CEA-20C5-BF3D764EB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D9B9A-32A1-BB34-26DF-6FCF96406BE1}"/>
              </a:ext>
            </a:extLst>
          </p:cNvPr>
          <p:cNvSpPr>
            <a:spLocks noGrp="1"/>
          </p:cNvSpPr>
          <p:nvPr>
            <p:ph type="title"/>
          </p:nvPr>
        </p:nvSpPr>
        <p:spPr>
          <a:xfrm>
            <a:off x="121298" y="609600"/>
            <a:ext cx="8873412" cy="970450"/>
          </a:xfrm>
        </p:spPr>
        <p:txBody>
          <a:bodyPr>
            <a:normAutofit fontScale="90000"/>
          </a:bodyPr>
          <a:lstStyle/>
          <a:p>
            <a:r>
              <a:rPr lang="en-US" dirty="0"/>
              <a:t>City Utility</a:t>
            </a:r>
            <a:r>
              <a:rPr lang="en-US" sz="4000" dirty="0"/>
              <a:t> Operation &amp; Funding Overview</a:t>
            </a:r>
            <a:endParaRPr lang="en-US" dirty="0"/>
          </a:p>
        </p:txBody>
      </p:sp>
      <p:sp>
        <p:nvSpPr>
          <p:cNvPr id="3" name="Content Placeholder 2">
            <a:extLst>
              <a:ext uri="{FF2B5EF4-FFF2-40B4-BE49-F238E27FC236}">
                <a16:creationId xmlns:a16="http://schemas.microsoft.com/office/drawing/2014/main" id="{6C16BB60-D2A7-2DF8-900D-2CA2689909B2}"/>
              </a:ext>
            </a:extLst>
          </p:cNvPr>
          <p:cNvSpPr>
            <a:spLocks noGrp="1"/>
          </p:cNvSpPr>
          <p:nvPr>
            <p:ph idx="1"/>
          </p:nvPr>
        </p:nvSpPr>
        <p:spPr>
          <a:xfrm>
            <a:off x="522515" y="1611149"/>
            <a:ext cx="8173616" cy="4637251"/>
          </a:xfrm>
        </p:spPr>
        <p:txBody>
          <a:bodyPr>
            <a:normAutofit fontScale="92500" lnSpcReduction="10000"/>
          </a:bodyPr>
          <a:lstStyle/>
          <a:p>
            <a:r>
              <a:rPr lang="en-US" sz="2800" b="1" u="sng" dirty="0"/>
              <a:t>City Operates Three “Pipe Systems”</a:t>
            </a:r>
          </a:p>
          <a:p>
            <a:pPr lvl="1"/>
            <a:r>
              <a:rPr lang="en-US" sz="2800" dirty="0"/>
              <a:t>(1) Water, (2) Sewer, and (3) Stormwater Pipes</a:t>
            </a:r>
          </a:p>
          <a:p>
            <a:pPr lvl="1"/>
            <a:r>
              <a:rPr lang="en-US" sz="2800" dirty="0"/>
              <a:t>Water &amp; Sewer fees provide dedicated funding for the first two pipe systems</a:t>
            </a:r>
          </a:p>
          <a:p>
            <a:pPr lvl="1"/>
            <a:r>
              <a:rPr lang="en-US" sz="2800" dirty="0"/>
              <a:t>Third pipe system (Stormwater) does not have a dedicated funding source</a:t>
            </a:r>
          </a:p>
          <a:p>
            <a:r>
              <a:rPr lang="en-US" sz="2800" b="1" u="sng" dirty="0"/>
              <a:t>Funding Opportunity for Stormwater System</a:t>
            </a:r>
          </a:p>
          <a:p>
            <a:pPr lvl="1"/>
            <a:r>
              <a:rPr lang="en-US" sz="2800" dirty="0"/>
              <a:t>SWMP Funding similar to Water &amp; Sewer Funding</a:t>
            </a:r>
          </a:p>
          <a:p>
            <a:pPr lvl="1"/>
            <a:r>
              <a:rPr lang="en-US" sz="2800" dirty="0"/>
              <a:t>Develop comprehensive, dedicated funding strategy</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422745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970450"/>
          </a:xfrm>
        </p:spPr>
        <p:txBody>
          <a:bodyPr>
            <a:normAutofit/>
          </a:bodyPr>
          <a:lstStyle/>
          <a:p>
            <a:r>
              <a:rPr lang="en-US" dirty="0"/>
              <a:t>City SWMP Funding Strategy</a:t>
            </a:r>
          </a:p>
        </p:txBody>
      </p:sp>
      <p:sp>
        <p:nvSpPr>
          <p:cNvPr id="3" name="Content Placeholder 2"/>
          <p:cNvSpPr>
            <a:spLocks noGrp="1"/>
          </p:cNvSpPr>
          <p:nvPr>
            <p:ph idx="1"/>
          </p:nvPr>
        </p:nvSpPr>
        <p:spPr>
          <a:xfrm>
            <a:off x="685346" y="1732450"/>
            <a:ext cx="7765322" cy="4690121"/>
          </a:xfrm>
        </p:spPr>
        <p:txBody>
          <a:bodyPr>
            <a:normAutofit lnSpcReduction="10000"/>
          </a:bodyPr>
          <a:lstStyle/>
          <a:p>
            <a:r>
              <a:rPr lang="en-US" sz="2800" b="1" u="sng" dirty="0"/>
              <a:t>Current Capital Project Funding Sources</a:t>
            </a:r>
          </a:p>
          <a:p>
            <a:pPr lvl="1"/>
            <a:r>
              <a:rPr lang="en-US" sz="2800" dirty="0"/>
              <a:t>General Fund Revenues</a:t>
            </a:r>
          </a:p>
          <a:p>
            <a:pPr lvl="1"/>
            <a:r>
              <a:rPr lang="en-US" sz="2800" dirty="0"/>
              <a:t>SPLOST </a:t>
            </a:r>
          </a:p>
          <a:p>
            <a:pPr lvl="1"/>
            <a:r>
              <a:rPr lang="en-US" sz="2800" dirty="0"/>
              <a:t>Federal and State Grant Funding</a:t>
            </a:r>
          </a:p>
          <a:p>
            <a:pPr lvl="1"/>
            <a:r>
              <a:rPr lang="en-US" sz="2800" dirty="0"/>
              <a:t>Public-Private Partnerships</a:t>
            </a:r>
          </a:p>
          <a:p>
            <a:r>
              <a:rPr lang="en-US" sz="2800" b="1" u="sng" dirty="0"/>
              <a:t>Potential Future Funding Mechanisms</a:t>
            </a:r>
          </a:p>
          <a:p>
            <a:pPr lvl="1"/>
            <a:r>
              <a:rPr lang="en-US" sz="2800" dirty="0"/>
              <a:t>Stormwater Utility User Fee Revenues</a:t>
            </a:r>
          </a:p>
          <a:p>
            <a:pPr lvl="1"/>
            <a:r>
              <a:rPr lang="en-US" sz="2800" dirty="0"/>
              <a:t>Amortized Funding (Bonds, GEFA Loans)</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4091162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75307" y="609599"/>
            <a:ext cx="2559867" cy="5273675"/>
          </a:xfrm>
        </p:spPr>
        <p:txBody>
          <a:bodyPr>
            <a:normAutofit/>
          </a:bodyPr>
          <a:lstStyle/>
          <a:p>
            <a:r>
              <a:rPr lang="en-US" sz="3700" dirty="0"/>
              <a:t>Stormwater Utility Overview</a:t>
            </a:r>
          </a:p>
        </p:txBody>
      </p:sp>
      <p:pic>
        <p:nvPicPr>
          <p:cNvPr id="22536" name="Picture 22535">
            <a:extLst>
              <a:ext uri="{FF2B5EF4-FFF2-40B4-BE49-F238E27FC236}">
                <a16:creationId xmlns:a16="http://schemas.microsoft.com/office/drawing/2014/main" id="{2532A841-3876-4914-9400-39DC9FE511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3479292" y="2"/>
            <a:ext cx="5664708" cy="6857998"/>
          </a:xfrm>
          <a:prstGeom prst="rect">
            <a:avLst/>
          </a:prstGeom>
        </p:spPr>
      </p:pic>
      <p:graphicFrame>
        <p:nvGraphicFramePr>
          <p:cNvPr id="22532" name="Rectangle 3">
            <a:extLst>
              <a:ext uri="{FF2B5EF4-FFF2-40B4-BE49-F238E27FC236}">
                <a16:creationId xmlns:a16="http://schemas.microsoft.com/office/drawing/2014/main" id="{9C20706C-5B88-DE59-77AE-91E01093A335}"/>
              </a:ext>
            </a:extLst>
          </p:cNvPr>
          <p:cNvGraphicFramePr>
            <a:graphicFrameLocks noGrp="1"/>
          </p:cNvGraphicFramePr>
          <p:nvPr>
            <p:ph idx="1"/>
            <p:extLst>
              <p:ext uri="{D42A27DB-BD31-4B8C-83A1-F6EECF244321}">
                <p14:modId xmlns:p14="http://schemas.microsoft.com/office/powerpoint/2010/main" val="606405822"/>
              </p:ext>
            </p:extLst>
          </p:nvPr>
        </p:nvGraphicFramePr>
        <p:xfrm>
          <a:off x="3961890" y="709683"/>
          <a:ext cx="4930183" cy="5672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61803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346" y="609600"/>
            <a:ext cx="7765322" cy="970450"/>
          </a:xfrm>
        </p:spPr>
        <p:txBody>
          <a:bodyPr>
            <a:normAutofit/>
          </a:bodyPr>
          <a:lstStyle/>
          <a:p>
            <a:r>
              <a:rPr lang="en-US" dirty="0"/>
              <a:t>Stormwater Utility Overview</a:t>
            </a:r>
          </a:p>
        </p:txBody>
      </p:sp>
      <p:sp>
        <p:nvSpPr>
          <p:cNvPr id="39939" name="Content Placeholder 7"/>
          <p:cNvSpPr>
            <a:spLocks noGrp="1"/>
          </p:cNvSpPr>
          <p:nvPr>
            <p:ph idx="1"/>
          </p:nvPr>
        </p:nvSpPr>
        <p:spPr>
          <a:xfrm>
            <a:off x="685799" y="1941513"/>
            <a:ext cx="7973009" cy="4059237"/>
          </a:xfrm>
        </p:spPr>
        <p:txBody>
          <a:bodyPr>
            <a:normAutofit lnSpcReduction="10000"/>
          </a:bodyPr>
          <a:lstStyle/>
          <a:p>
            <a:r>
              <a:rPr lang="en-US" sz="2400" dirty="0"/>
              <a:t>Assigns SWMP Costs to Parcels in an Equitable Manner</a:t>
            </a:r>
          </a:p>
          <a:p>
            <a:pPr lvl="1"/>
            <a:r>
              <a:rPr lang="en-US" sz="2400" i="1" dirty="0"/>
              <a:t>Impervious area          stormwater runoff </a:t>
            </a:r>
          </a:p>
          <a:p>
            <a:pPr lvl="1"/>
            <a:r>
              <a:rPr lang="en-US" sz="2400" i="1" dirty="0"/>
              <a:t>Increased runoff = Increased service delivery demands</a:t>
            </a:r>
          </a:p>
          <a:p>
            <a:r>
              <a:rPr lang="en-US" sz="2400" dirty="0"/>
              <a:t>Stable/Consistent/Dedicated Annual Revenue Stream</a:t>
            </a:r>
          </a:p>
          <a:p>
            <a:r>
              <a:rPr lang="en-US" sz="2400" dirty="0"/>
              <a:t>Funds all stormwater services (O&amp;M, Capital, etc)</a:t>
            </a:r>
          </a:p>
          <a:p>
            <a:r>
              <a:rPr lang="en-US" sz="2400" dirty="0"/>
              <a:t>Revenues can pay for bond and GEFA loans debt service as well as “City Match” for Grants</a:t>
            </a:r>
          </a:p>
          <a:p>
            <a:r>
              <a:rPr lang="en-US" sz="2400" dirty="0"/>
              <a:t>User fee credits offered for reduced runoff contribution and/or reduced service delivery demands</a:t>
            </a:r>
          </a:p>
          <a:p>
            <a:endParaRPr lang="en-US" dirty="0"/>
          </a:p>
        </p:txBody>
      </p:sp>
      <p:sp>
        <p:nvSpPr>
          <p:cNvPr id="39940" name="Rectangle 2"/>
          <p:cNvSpPr>
            <a:spLocks noChangeArrowheads="1"/>
          </p:cNvSpPr>
          <p:nvPr/>
        </p:nvSpPr>
        <p:spPr bwMode="auto">
          <a:xfrm>
            <a:off x="1485900" y="971550"/>
            <a:ext cx="6343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endParaRPr lang="en-US" sz="2400" i="1" dirty="0">
              <a:solidFill>
                <a:srgbClr val="7B9899"/>
              </a:solidFill>
            </a:endParaRPr>
          </a:p>
        </p:txBody>
      </p:sp>
      <p:sp>
        <p:nvSpPr>
          <p:cNvPr id="39941" name="Rectangle 2"/>
          <p:cNvSpPr>
            <a:spLocks noChangeArrowheads="1"/>
          </p:cNvSpPr>
          <p:nvPr/>
        </p:nvSpPr>
        <p:spPr bwMode="auto">
          <a:xfrm>
            <a:off x="1371600" y="1885951"/>
            <a:ext cx="6400800"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defRPr>
            </a:lvl9pPr>
          </a:lstStyle>
          <a:p>
            <a:pPr algn="ctr" eaLnBrk="1" hangingPunct="1">
              <a:spcBef>
                <a:spcPct val="0"/>
              </a:spcBef>
              <a:buClrTx/>
              <a:buSzTx/>
              <a:buFontTx/>
              <a:buNone/>
            </a:pPr>
            <a:br>
              <a:rPr lang="en-US" b="1" dirty="0">
                <a:solidFill>
                  <a:srgbClr val="FFFF00"/>
                </a:solidFill>
                <a:latin typeface="Calibri" panose="020F0502020204030204" pitchFamily="34" charset="0"/>
              </a:rPr>
            </a:br>
            <a:endParaRPr lang="en-US" b="1" dirty="0">
              <a:solidFill>
                <a:srgbClr val="FFFF00"/>
              </a:solidFill>
              <a:latin typeface="Calibri" panose="020F0502020204030204" pitchFamily="34" charset="0"/>
            </a:endParaRPr>
          </a:p>
        </p:txBody>
      </p:sp>
      <p:sp>
        <p:nvSpPr>
          <p:cNvPr id="6" name="Arrow: Right 5">
            <a:extLst>
              <a:ext uri="{FF2B5EF4-FFF2-40B4-BE49-F238E27FC236}">
                <a16:creationId xmlns:a16="http://schemas.microsoft.com/office/drawing/2014/main" id="{4266F8CB-35AD-6409-AB62-E6813BBFEC29}"/>
              </a:ext>
            </a:extLst>
          </p:cNvPr>
          <p:cNvSpPr/>
          <p:nvPr/>
        </p:nvSpPr>
        <p:spPr>
          <a:xfrm>
            <a:off x="3554965" y="2510632"/>
            <a:ext cx="373225" cy="27058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087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p:cNvSpPr>
          <p:nvPr>
            <p:ph type="title"/>
          </p:nvPr>
        </p:nvSpPr>
        <p:spPr/>
        <p:txBody>
          <a:bodyPr>
            <a:normAutofit fontScale="90000"/>
          </a:bodyPr>
          <a:lstStyle/>
          <a:p>
            <a:r>
              <a:rPr lang="en-US" dirty="0"/>
              <a:t>Georgia Stormwater Utilities (SWUs)</a:t>
            </a:r>
          </a:p>
        </p:txBody>
      </p:sp>
      <p:sp>
        <p:nvSpPr>
          <p:cNvPr id="2" name="Text Placeholder 1">
            <a:extLst>
              <a:ext uri="{FF2B5EF4-FFF2-40B4-BE49-F238E27FC236}">
                <a16:creationId xmlns:a16="http://schemas.microsoft.com/office/drawing/2014/main" id="{028C3D71-EE8E-84C8-369B-A5E8C487D809}"/>
              </a:ext>
            </a:extLst>
          </p:cNvPr>
          <p:cNvSpPr>
            <a:spLocks noGrp="1"/>
          </p:cNvSpPr>
          <p:nvPr>
            <p:ph type="body" idx="1"/>
          </p:nvPr>
        </p:nvSpPr>
        <p:spPr>
          <a:xfrm>
            <a:off x="475861" y="1835254"/>
            <a:ext cx="3935801" cy="544884"/>
          </a:xfrm>
          <a:solidFill>
            <a:schemeClr val="accent4">
              <a:lumMod val="75000"/>
            </a:schemeClr>
          </a:solidFill>
          <a:ln>
            <a:solidFill>
              <a:schemeClr val="tx1"/>
            </a:solidFill>
          </a:ln>
        </p:spPr>
        <p:txBody>
          <a:bodyPr/>
          <a:lstStyle/>
          <a:p>
            <a:pPr>
              <a:spcBef>
                <a:spcPts val="0"/>
              </a:spcBef>
            </a:pPr>
            <a:r>
              <a:rPr lang="en-US" b="1" dirty="0"/>
              <a:t>How Many SWUs?</a:t>
            </a:r>
          </a:p>
        </p:txBody>
      </p:sp>
      <p:sp>
        <p:nvSpPr>
          <p:cNvPr id="115715" name="Rectangle 3"/>
          <p:cNvSpPr>
            <a:spLocks noGrp="1"/>
          </p:cNvSpPr>
          <p:nvPr>
            <p:ph sz="half" idx="2"/>
          </p:nvPr>
        </p:nvSpPr>
        <p:spPr>
          <a:xfrm>
            <a:off x="475861" y="2477531"/>
            <a:ext cx="3935801" cy="3411063"/>
          </a:xfrm>
        </p:spPr>
        <p:txBody>
          <a:bodyPr>
            <a:normAutofit/>
          </a:bodyPr>
          <a:lstStyle/>
          <a:p>
            <a:r>
              <a:rPr lang="en-US" sz="2800" dirty="0"/>
              <a:t>First Georgia SWU -- Griffin, GA (1998)</a:t>
            </a:r>
          </a:p>
          <a:p>
            <a:r>
              <a:rPr lang="en-US" sz="2800" dirty="0"/>
              <a:t>Approximately 75 SWUs in 2024</a:t>
            </a:r>
          </a:p>
          <a:p>
            <a:r>
              <a:rPr lang="en-US" sz="2800" dirty="0"/>
              <a:t>Seven SWUs nearby to Savannah</a:t>
            </a:r>
          </a:p>
          <a:p>
            <a:pPr marL="450000" lvl="1" indent="0">
              <a:buNone/>
            </a:pPr>
            <a:endParaRPr lang="en-US" dirty="0"/>
          </a:p>
          <a:p>
            <a:endParaRPr lang="en-US" dirty="0"/>
          </a:p>
        </p:txBody>
      </p:sp>
      <p:sp>
        <p:nvSpPr>
          <p:cNvPr id="3" name="Text Placeholder 2">
            <a:extLst>
              <a:ext uri="{FF2B5EF4-FFF2-40B4-BE49-F238E27FC236}">
                <a16:creationId xmlns:a16="http://schemas.microsoft.com/office/drawing/2014/main" id="{31D02A6C-E4B5-2E47-3E47-0695509199F0}"/>
              </a:ext>
            </a:extLst>
          </p:cNvPr>
          <p:cNvSpPr>
            <a:spLocks noGrp="1"/>
          </p:cNvSpPr>
          <p:nvPr>
            <p:ph type="body" sz="quarter" idx="3"/>
          </p:nvPr>
        </p:nvSpPr>
        <p:spPr>
          <a:xfrm>
            <a:off x="4721224" y="1835255"/>
            <a:ext cx="3657259" cy="544883"/>
          </a:xfrm>
          <a:solidFill>
            <a:schemeClr val="accent4">
              <a:lumMod val="75000"/>
            </a:schemeClr>
          </a:solidFill>
          <a:ln>
            <a:solidFill>
              <a:schemeClr val="tx1"/>
            </a:solidFill>
          </a:ln>
        </p:spPr>
        <p:txBody>
          <a:bodyPr/>
          <a:lstStyle/>
          <a:p>
            <a:pPr>
              <a:spcBef>
                <a:spcPts val="0"/>
              </a:spcBef>
            </a:pPr>
            <a:r>
              <a:rPr lang="en-US" b="1" dirty="0"/>
              <a:t>Nearby Georgia SWUs</a:t>
            </a:r>
          </a:p>
        </p:txBody>
      </p:sp>
      <p:graphicFrame>
        <p:nvGraphicFramePr>
          <p:cNvPr id="8" name="Content Placeholder 7">
            <a:extLst>
              <a:ext uri="{FF2B5EF4-FFF2-40B4-BE49-F238E27FC236}">
                <a16:creationId xmlns:a16="http://schemas.microsoft.com/office/drawing/2014/main" id="{3E4203C7-339A-8F35-3CB7-94AD03B254C0}"/>
              </a:ext>
            </a:extLst>
          </p:cNvPr>
          <p:cNvGraphicFramePr>
            <a:graphicFrameLocks noGrp="1"/>
          </p:cNvGraphicFramePr>
          <p:nvPr>
            <p:ph sz="quarter" idx="4"/>
            <p:extLst>
              <p:ext uri="{D42A27DB-BD31-4B8C-83A1-F6EECF244321}">
                <p14:modId xmlns:p14="http://schemas.microsoft.com/office/powerpoint/2010/main" val="1788533941"/>
              </p:ext>
            </p:extLst>
          </p:nvPr>
        </p:nvGraphicFramePr>
        <p:xfrm>
          <a:off x="4721224" y="2477531"/>
          <a:ext cx="3682547" cy="3296920"/>
        </p:xfrm>
        <a:graphic>
          <a:graphicData uri="http://schemas.openxmlformats.org/drawingml/2006/table">
            <a:tbl>
              <a:tblPr firstRow="1" bandRow="1">
                <a:tableStyleId>{00A15C55-8517-42AA-B614-E9B94910E393}</a:tableStyleId>
              </a:tblPr>
              <a:tblGrid>
                <a:gridCol w="1941422">
                  <a:extLst>
                    <a:ext uri="{9D8B030D-6E8A-4147-A177-3AD203B41FA5}">
                      <a16:colId xmlns:a16="http://schemas.microsoft.com/office/drawing/2014/main" val="3663538895"/>
                    </a:ext>
                  </a:extLst>
                </a:gridCol>
                <a:gridCol w="1741125">
                  <a:extLst>
                    <a:ext uri="{9D8B030D-6E8A-4147-A177-3AD203B41FA5}">
                      <a16:colId xmlns:a16="http://schemas.microsoft.com/office/drawing/2014/main" val="445235089"/>
                    </a:ext>
                  </a:extLst>
                </a:gridCol>
              </a:tblGrid>
              <a:tr h="370840">
                <a:tc>
                  <a:txBody>
                    <a:bodyPr/>
                    <a:lstStyle/>
                    <a:p>
                      <a:pPr marL="0" indent="0" algn="ctr" defTabSz="457200" rtl="0" eaLnBrk="1" latinLnBrk="0" hangingPunct="1">
                        <a:spcBef>
                          <a:spcPct val="20000"/>
                        </a:spcBef>
                        <a:spcAft>
                          <a:spcPts val="600"/>
                        </a:spcAft>
                        <a:buClr>
                          <a:schemeClr val="tx2"/>
                        </a:buClr>
                        <a:buSzPct val="70000"/>
                        <a:buFont typeface="Wingdings 2" charset="2"/>
                        <a:buNone/>
                      </a:pPr>
                      <a:r>
                        <a:rPr lang="en-US" sz="28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City</a:t>
                      </a:r>
                    </a:p>
                  </a:txBody>
                  <a:tcPr/>
                </a:tc>
                <a:tc>
                  <a:txBody>
                    <a:bodyPr/>
                    <a:lstStyle/>
                    <a:p>
                      <a:pPr marL="0" indent="0" algn="ctr" defTabSz="457200" rtl="0" eaLnBrk="1" latinLnBrk="0" hangingPunct="1">
                        <a:spcBef>
                          <a:spcPct val="20000"/>
                        </a:spcBef>
                        <a:spcAft>
                          <a:spcPts val="600"/>
                        </a:spcAft>
                        <a:buClr>
                          <a:schemeClr val="tx2"/>
                        </a:buClr>
                        <a:buSzPct val="70000"/>
                        <a:buFont typeface="Wingdings 2" charset="2"/>
                        <a:buNone/>
                      </a:pPr>
                      <a:r>
                        <a:rPr lang="en-US" sz="20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Residential Rate/Month</a:t>
                      </a:r>
                    </a:p>
                  </a:txBody>
                  <a:tcPr/>
                </a:tc>
                <a:extLst>
                  <a:ext uri="{0D108BD9-81ED-4DB2-BD59-A6C34878D82A}">
                    <a16:rowId xmlns:a16="http://schemas.microsoft.com/office/drawing/2014/main" val="464809971"/>
                  </a:ext>
                </a:extLst>
              </a:tr>
              <a:tr h="370840">
                <a:tc>
                  <a:txBody>
                    <a:bodyPr/>
                    <a:lstStyle/>
                    <a:p>
                      <a:r>
                        <a:rPr lang="en-US" b="1" dirty="0"/>
                        <a:t>Garden City</a:t>
                      </a:r>
                    </a:p>
                  </a:txBody>
                  <a:tcPr/>
                </a:tc>
                <a:tc>
                  <a:txBody>
                    <a:bodyPr/>
                    <a:lstStyle/>
                    <a:p>
                      <a:pPr algn="ctr"/>
                      <a:r>
                        <a:rPr lang="en-US" b="1" dirty="0"/>
                        <a:t>$4.75</a:t>
                      </a:r>
                    </a:p>
                  </a:txBody>
                  <a:tcPr/>
                </a:tc>
                <a:extLst>
                  <a:ext uri="{0D108BD9-81ED-4DB2-BD59-A6C34878D82A}">
                    <a16:rowId xmlns:a16="http://schemas.microsoft.com/office/drawing/2014/main" val="770358472"/>
                  </a:ext>
                </a:extLst>
              </a:tr>
              <a:tr h="370840">
                <a:tc>
                  <a:txBody>
                    <a:bodyPr/>
                    <a:lstStyle/>
                    <a:p>
                      <a:r>
                        <a:rPr lang="en-US" b="1" dirty="0"/>
                        <a:t>Richmond Hill</a:t>
                      </a:r>
                    </a:p>
                  </a:txBody>
                  <a:tcPr/>
                </a:tc>
                <a:tc>
                  <a:txBody>
                    <a:bodyPr/>
                    <a:lstStyle/>
                    <a:p>
                      <a:pPr algn="ctr"/>
                      <a:r>
                        <a:rPr lang="en-US" b="1" dirty="0"/>
                        <a:t>$4.75</a:t>
                      </a:r>
                    </a:p>
                  </a:txBody>
                  <a:tcPr/>
                </a:tc>
                <a:extLst>
                  <a:ext uri="{0D108BD9-81ED-4DB2-BD59-A6C34878D82A}">
                    <a16:rowId xmlns:a16="http://schemas.microsoft.com/office/drawing/2014/main" val="1941600865"/>
                  </a:ext>
                </a:extLst>
              </a:tr>
              <a:tr h="370840">
                <a:tc>
                  <a:txBody>
                    <a:bodyPr/>
                    <a:lstStyle/>
                    <a:p>
                      <a:r>
                        <a:rPr lang="en-US" b="1" dirty="0"/>
                        <a:t>Brunswick</a:t>
                      </a:r>
                    </a:p>
                  </a:txBody>
                  <a:tcPr/>
                </a:tc>
                <a:tc>
                  <a:txBody>
                    <a:bodyPr/>
                    <a:lstStyle/>
                    <a:p>
                      <a:pPr algn="ctr"/>
                      <a:r>
                        <a:rPr lang="en-US" b="1" dirty="0"/>
                        <a:t>$5.25</a:t>
                      </a:r>
                    </a:p>
                  </a:txBody>
                  <a:tcPr/>
                </a:tc>
                <a:extLst>
                  <a:ext uri="{0D108BD9-81ED-4DB2-BD59-A6C34878D82A}">
                    <a16:rowId xmlns:a16="http://schemas.microsoft.com/office/drawing/2014/main" val="1263498770"/>
                  </a:ext>
                </a:extLst>
              </a:tr>
              <a:tr h="370840">
                <a:tc>
                  <a:txBody>
                    <a:bodyPr/>
                    <a:lstStyle/>
                    <a:p>
                      <a:r>
                        <a:rPr lang="en-US" b="1" dirty="0"/>
                        <a:t>Hinesville</a:t>
                      </a:r>
                    </a:p>
                  </a:txBody>
                  <a:tcPr/>
                </a:tc>
                <a:tc>
                  <a:txBody>
                    <a:bodyPr/>
                    <a:lstStyle/>
                    <a:p>
                      <a:pPr algn="ctr"/>
                      <a:r>
                        <a:rPr lang="en-US" b="1" dirty="0"/>
                        <a:t>$5.86</a:t>
                      </a:r>
                    </a:p>
                  </a:txBody>
                  <a:tcPr/>
                </a:tc>
                <a:extLst>
                  <a:ext uri="{0D108BD9-81ED-4DB2-BD59-A6C34878D82A}">
                    <a16:rowId xmlns:a16="http://schemas.microsoft.com/office/drawing/2014/main" val="4003823814"/>
                  </a:ext>
                </a:extLst>
              </a:tr>
              <a:tr h="370840">
                <a:tc>
                  <a:txBody>
                    <a:bodyPr/>
                    <a:lstStyle/>
                    <a:p>
                      <a:r>
                        <a:rPr lang="en-US" b="1" dirty="0"/>
                        <a:t>Augusta</a:t>
                      </a:r>
                    </a:p>
                  </a:txBody>
                  <a:tcPr/>
                </a:tc>
                <a:tc>
                  <a:txBody>
                    <a:bodyPr/>
                    <a:lstStyle/>
                    <a:p>
                      <a:pPr algn="ctr"/>
                      <a:r>
                        <a:rPr lang="en-US" b="1" dirty="0"/>
                        <a:t>$6.42</a:t>
                      </a:r>
                    </a:p>
                  </a:txBody>
                  <a:tcPr/>
                </a:tc>
                <a:extLst>
                  <a:ext uri="{0D108BD9-81ED-4DB2-BD59-A6C34878D82A}">
                    <a16:rowId xmlns:a16="http://schemas.microsoft.com/office/drawing/2014/main" val="610375719"/>
                  </a:ext>
                </a:extLst>
              </a:tr>
              <a:tr h="370840">
                <a:tc>
                  <a:txBody>
                    <a:bodyPr/>
                    <a:lstStyle/>
                    <a:p>
                      <a:r>
                        <a:rPr lang="en-US" b="1" dirty="0"/>
                        <a:t>Statesboro</a:t>
                      </a:r>
                    </a:p>
                  </a:txBody>
                  <a:tcPr/>
                </a:tc>
                <a:tc>
                  <a:txBody>
                    <a:bodyPr/>
                    <a:lstStyle/>
                    <a:p>
                      <a:pPr algn="ctr"/>
                      <a:r>
                        <a:rPr lang="en-US" b="1" dirty="0"/>
                        <a:t>$5.00</a:t>
                      </a:r>
                    </a:p>
                  </a:txBody>
                  <a:tcPr/>
                </a:tc>
                <a:extLst>
                  <a:ext uri="{0D108BD9-81ED-4DB2-BD59-A6C34878D82A}">
                    <a16:rowId xmlns:a16="http://schemas.microsoft.com/office/drawing/2014/main" val="3258058949"/>
                  </a:ext>
                </a:extLst>
              </a:tr>
              <a:tr h="370840">
                <a:tc>
                  <a:txBody>
                    <a:bodyPr/>
                    <a:lstStyle/>
                    <a:p>
                      <a:r>
                        <a:rPr lang="en-US" b="1" dirty="0"/>
                        <a:t>Valdosta</a:t>
                      </a:r>
                    </a:p>
                  </a:txBody>
                  <a:tcPr/>
                </a:tc>
                <a:tc>
                  <a:txBody>
                    <a:bodyPr/>
                    <a:lstStyle/>
                    <a:p>
                      <a:pPr algn="ctr"/>
                      <a:r>
                        <a:rPr lang="en-US" b="1" dirty="0"/>
                        <a:t>$3.50</a:t>
                      </a:r>
                    </a:p>
                  </a:txBody>
                  <a:tcPr/>
                </a:tc>
                <a:extLst>
                  <a:ext uri="{0D108BD9-81ED-4DB2-BD59-A6C34878D82A}">
                    <a16:rowId xmlns:a16="http://schemas.microsoft.com/office/drawing/2014/main" val="3657429309"/>
                  </a:ext>
                </a:extLst>
              </a:tr>
            </a:tbl>
          </a:graphicData>
        </a:graphic>
      </p:graphicFrame>
    </p:spTree>
    <p:extLst>
      <p:ext uri="{BB962C8B-B14F-4D97-AF65-F5344CB8AC3E}">
        <p14:creationId xmlns:p14="http://schemas.microsoft.com/office/powerpoint/2010/main" val="4033762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CE65-1112-3C23-E225-5A20562783F0}"/>
              </a:ext>
            </a:extLst>
          </p:cNvPr>
          <p:cNvSpPr>
            <a:spLocks noGrp="1"/>
          </p:cNvSpPr>
          <p:nvPr>
            <p:ph type="title"/>
          </p:nvPr>
        </p:nvSpPr>
        <p:spPr>
          <a:xfrm>
            <a:off x="685346" y="11132"/>
            <a:ext cx="7765322" cy="970450"/>
          </a:xfrm>
        </p:spPr>
        <p:txBody>
          <a:bodyPr/>
          <a:lstStyle/>
          <a:p>
            <a:r>
              <a:rPr lang="en-US" dirty="0"/>
              <a:t>Garden City SWU Customer Bills</a:t>
            </a:r>
          </a:p>
        </p:txBody>
      </p:sp>
      <p:graphicFrame>
        <p:nvGraphicFramePr>
          <p:cNvPr id="4" name="Content Placeholder 3">
            <a:extLst>
              <a:ext uri="{FF2B5EF4-FFF2-40B4-BE49-F238E27FC236}">
                <a16:creationId xmlns:a16="http://schemas.microsoft.com/office/drawing/2014/main" id="{99851D85-147E-FF06-8867-58047B1C7E98}"/>
              </a:ext>
            </a:extLst>
          </p:cNvPr>
          <p:cNvGraphicFramePr>
            <a:graphicFrameLocks noGrp="1"/>
          </p:cNvGraphicFramePr>
          <p:nvPr>
            <p:ph idx="1"/>
            <p:extLst>
              <p:ext uri="{D42A27DB-BD31-4B8C-83A1-F6EECF244321}">
                <p14:modId xmlns:p14="http://schemas.microsoft.com/office/powerpoint/2010/main" val="3774786157"/>
              </p:ext>
            </p:extLst>
          </p:nvPr>
        </p:nvGraphicFramePr>
        <p:xfrm>
          <a:off x="289576" y="930746"/>
          <a:ext cx="8642667" cy="5026939"/>
        </p:xfrm>
        <a:graphic>
          <a:graphicData uri="http://schemas.openxmlformats.org/drawingml/2006/table">
            <a:tbl>
              <a:tblPr firstRow="1" bandRow="1">
                <a:tableStyleId>{F5AB1C69-6EDB-4FF4-983F-18BD219EF322}</a:tableStyleId>
              </a:tblPr>
              <a:tblGrid>
                <a:gridCol w="4547827">
                  <a:extLst>
                    <a:ext uri="{9D8B030D-6E8A-4147-A177-3AD203B41FA5}">
                      <a16:colId xmlns:a16="http://schemas.microsoft.com/office/drawing/2014/main" val="3457747460"/>
                    </a:ext>
                  </a:extLst>
                </a:gridCol>
                <a:gridCol w="1353537">
                  <a:extLst>
                    <a:ext uri="{9D8B030D-6E8A-4147-A177-3AD203B41FA5}">
                      <a16:colId xmlns:a16="http://schemas.microsoft.com/office/drawing/2014/main" val="431353116"/>
                    </a:ext>
                  </a:extLst>
                </a:gridCol>
                <a:gridCol w="2741303">
                  <a:extLst>
                    <a:ext uri="{9D8B030D-6E8A-4147-A177-3AD203B41FA5}">
                      <a16:colId xmlns:a16="http://schemas.microsoft.com/office/drawing/2014/main" val="3418506860"/>
                    </a:ext>
                  </a:extLst>
                </a:gridCol>
              </a:tblGrid>
              <a:tr h="705627">
                <a:tc>
                  <a:txBody>
                    <a:bodyPr/>
                    <a:lstStyle/>
                    <a:p>
                      <a:r>
                        <a:rPr lang="en-US" sz="2000" dirty="0"/>
                        <a:t>Customer Examples</a:t>
                      </a:r>
                    </a:p>
                  </a:txBody>
                  <a:tcPr/>
                </a:tc>
                <a:tc>
                  <a:txBody>
                    <a:bodyPr/>
                    <a:lstStyle/>
                    <a:p>
                      <a:pPr algn="ctr"/>
                      <a:r>
                        <a:rPr lang="en-US" sz="2000" dirty="0"/>
                        <a:t>Billing Units</a:t>
                      </a:r>
                    </a:p>
                  </a:txBody>
                  <a:tcPr/>
                </a:tc>
                <a:tc>
                  <a:txBody>
                    <a:bodyPr/>
                    <a:lstStyle/>
                    <a:p>
                      <a:pPr algn="ctr"/>
                      <a:r>
                        <a:rPr lang="en-US" sz="2000" dirty="0"/>
                        <a:t>Stormwater User Fee/Month*</a:t>
                      </a:r>
                    </a:p>
                  </a:txBody>
                  <a:tcPr/>
                </a:tc>
                <a:extLst>
                  <a:ext uri="{0D108BD9-81ED-4DB2-BD59-A6C34878D82A}">
                    <a16:rowId xmlns:a16="http://schemas.microsoft.com/office/drawing/2014/main" val="2810681434"/>
                  </a:ext>
                </a:extLst>
              </a:tr>
              <a:tr h="435344">
                <a:tc>
                  <a:txBody>
                    <a:bodyPr/>
                    <a:lstStyle/>
                    <a:p>
                      <a:r>
                        <a:rPr lang="en-US" sz="2000" dirty="0"/>
                        <a:t>Single Family Residential</a:t>
                      </a:r>
                    </a:p>
                  </a:txBody>
                  <a:tcPr/>
                </a:tc>
                <a:tc>
                  <a:txBody>
                    <a:bodyPr/>
                    <a:lstStyle/>
                    <a:p>
                      <a:pPr algn="ctr"/>
                      <a:r>
                        <a:rPr lang="en-US" sz="2000" dirty="0"/>
                        <a:t>1.0</a:t>
                      </a:r>
                    </a:p>
                  </a:txBody>
                  <a:tcPr/>
                </a:tc>
                <a:tc>
                  <a:txBody>
                    <a:bodyPr/>
                    <a:lstStyle/>
                    <a:p>
                      <a:pPr algn="ctr"/>
                      <a:r>
                        <a:rPr lang="en-US" sz="2000" dirty="0"/>
                        <a:t>$4.75</a:t>
                      </a:r>
                    </a:p>
                  </a:txBody>
                  <a:tcPr/>
                </a:tc>
                <a:extLst>
                  <a:ext uri="{0D108BD9-81ED-4DB2-BD59-A6C34878D82A}">
                    <a16:rowId xmlns:a16="http://schemas.microsoft.com/office/drawing/2014/main" val="2475330559"/>
                  </a:ext>
                </a:extLst>
              </a:tr>
              <a:tr h="435344">
                <a:tc>
                  <a:txBody>
                    <a:bodyPr/>
                    <a:lstStyle/>
                    <a:p>
                      <a:r>
                        <a:rPr lang="en-US" sz="2000" dirty="0"/>
                        <a:t>Small Professional Office</a:t>
                      </a:r>
                    </a:p>
                  </a:txBody>
                  <a:tcPr/>
                </a:tc>
                <a:tc>
                  <a:txBody>
                    <a:bodyPr/>
                    <a:lstStyle/>
                    <a:p>
                      <a:pPr algn="ctr"/>
                      <a:r>
                        <a:rPr lang="en-US" sz="2000" dirty="0"/>
                        <a:t>1.4</a:t>
                      </a:r>
                    </a:p>
                  </a:txBody>
                  <a:tcPr/>
                </a:tc>
                <a:tc>
                  <a:txBody>
                    <a:bodyPr/>
                    <a:lstStyle/>
                    <a:p>
                      <a:pPr algn="ctr"/>
                      <a:r>
                        <a:rPr lang="en-US" sz="2000" dirty="0"/>
                        <a:t>$6.65</a:t>
                      </a:r>
                    </a:p>
                  </a:txBody>
                  <a:tcPr/>
                </a:tc>
                <a:extLst>
                  <a:ext uri="{0D108BD9-81ED-4DB2-BD59-A6C34878D82A}">
                    <a16:rowId xmlns:a16="http://schemas.microsoft.com/office/drawing/2014/main" val="3865256645"/>
                  </a:ext>
                </a:extLst>
              </a:tr>
              <a:tr h="435344">
                <a:tc>
                  <a:txBody>
                    <a:bodyPr/>
                    <a:lstStyle/>
                    <a:p>
                      <a:r>
                        <a:rPr lang="en-US" sz="2000" dirty="0"/>
                        <a:t>Fast Food Restaurant</a:t>
                      </a:r>
                    </a:p>
                  </a:txBody>
                  <a:tcPr/>
                </a:tc>
                <a:tc>
                  <a:txBody>
                    <a:bodyPr/>
                    <a:lstStyle/>
                    <a:p>
                      <a:pPr algn="ctr"/>
                      <a:r>
                        <a:rPr lang="en-US" sz="2000" dirty="0"/>
                        <a:t>11.9</a:t>
                      </a:r>
                    </a:p>
                  </a:txBody>
                  <a:tcPr/>
                </a:tc>
                <a:tc>
                  <a:txBody>
                    <a:bodyPr/>
                    <a:lstStyle/>
                    <a:p>
                      <a:pPr algn="ctr"/>
                      <a:r>
                        <a:rPr lang="en-US" sz="2000" dirty="0"/>
                        <a:t>$56.53</a:t>
                      </a:r>
                    </a:p>
                  </a:txBody>
                  <a:tcPr/>
                </a:tc>
                <a:extLst>
                  <a:ext uri="{0D108BD9-81ED-4DB2-BD59-A6C34878D82A}">
                    <a16:rowId xmlns:a16="http://schemas.microsoft.com/office/drawing/2014/main" val="1648888630"/>
                  </a:ext>
                </a:extLst>
              </a:tr>
              <a:tr h="435344">
                <a:tc>
                  <a:txBody>
                    <a:bodyPr/>
                    <a:lstStyle/>
                    <a:p>
                      <a:r>
                        <a:rPr lang="en-US" sz="2000" dirty="0"/>
                        <a:t>Bank Branch</a:t>
                      </a:r>
                    </a:p>
                  </a:txBody>
                  <a:tcPr/>
                </a:tc>
                <a:tc>
                  <a:txBody>
                    <a:bodyPr/>
                    <a:lstStyle/>
                    <a:p>
                      <a:pPr algn="ctr"/>
                      <a:r>
                        <a:rPr lang="en-US" sz="2000" dirty="0"/>
                        <a:t>13.1</a:t>
                      </a:r>
                    </a:p>
                  </a:txBody>
                  <a:tcPr/>
                </a:tc>
                <a:tc>
                  <a:txBody>
                    <a:bodyPr/>
                    <a:lstStyle/>
                    <a:p>
                      <a:pPr algn="ctr"/>
                      <a:r>
                        <a:rPr lang="en-US" sz="2000" dirty="0"/>
                        <a:t>$62.23</a:t>
                      </a:r>
                    </a:p>
                  </a:txBody>
                  <a:tcPr/>
                </a:tc>
                <a:extLst>
                  <a:ext uri="{0D108BD9-81ED-4DB2-BD59-A6C34878D82A}">
                    <a16:rowId xmlns:a16="http://schemas.microsoft.com/office/drawing/2014/main" val="2118218877"/>
                  </a:ext>
                </a:extLst>
              </a:tr>
              <a:tr h="435344">
                <a:tc>
                  <a:txBody>
                    <a:bodyPr/>
                    <a:lstStyle/>
                    <a:p>
                      <a:r>
                        <a:rPr lang="en-US" sz="2000" dirty="0"/>
                        <a:t>Hotel</a:t>
                      </a:r>
                    </a:p>
                  </a:txBody>
                  <a:tcPr/>
                </a:tc>
                <a:tc>
                  <a:txBody>
                    <a:bodyPr/>
                    <a:lstStyle/>
                    <a:p>
                      <a:pPr algn="ctr"/>
                      <a:r>
                        <a:rPr lang="en-US" sz="2000" dirty="0"/>
                        <a:t>35.9</a:t>
                      </a:r>
                    </a:p>
                  </a:txBody>
                  <a:tcPr/>
                </a:tc>
                <a:tc>
                  <a:txBody>
                    <a:bodyPr/>
                    <a:lstStyle/>
                    <a:p>
                      <a:pPr algn="ctr"/>
                      <a:r>
                        <a:rPr lang="en-US" sz="2000" dirty="0"/>
                        <a:t>$170.25</a:t>
                      </a:r>
                    </a:p>
                  </a:txBody>
                  <a:tcPr/>
                </a:tc>
                <a:extLst>
                  <a:ext uri="{0D108BD9-81ED-4DB2-BD59-A6C34878D82A}">
                    <a16:rowId xmlns:a16="http://schemas.microsoft.com/office/drawing/2014/main" val="849223008"/>
                  </a:ext>
                </a:extLst>
              </a:tr>
              <a:tr h="435344">
                <a:tc>
                  <a:txBody>
                    <a:bodyPr/>
                    <a:lstStyle/>
                    <a:p>
                      <a:r>
                        <a:rPr lang="en-US" sz="2000" dirty="0"/>
                        <a:t>Institutional Building </a:t>
                      </a:r>
                    </a:p>
                  </a:txBody>
                  <a:tcPr/>
                </a:tc>
                <a:tc>
                  <a:txBody>
                    <a:bodyPr/>
                    <a:lstStyle/>
                    <a:p>
                      <a:pPr algn="ctr"/>
                      <a:r>
                        <a:rPr lang="en-US" sz="2000" dirty="0"/>
                        <a:t>52.7</a:t>
                      </a:r>
                    </a:p>
                  </a:txBody>
                  <a:tcPr/>
                </a:tc>
                <a:tc>
                  <a:txBody>
                    <a:bodyPr/>
                    <a:lstStyle/>
                    <a:p>
                      <a:pPr algn="ctr"/>
                      <a:r>
                        <a:rPr lang="en-US" sz="2000" dirty="0"/>
                        <a:t>$250.33</a:t>
                      </a:r>
                    </a:p>
                  </a:txBody>
                  <a:tcPr/>
                </a:tc>
                <a:extLst>
                  <a:ext uri="{0D108BD9-81ED-4DB2-BD59-A6C34878D82A}">
                    <a16:rowId xmlns:a16="http://schemas.microsoft.com/office/drawing/2014/main" val="1766382103"/>
                  </a:ext>
                </a:extLst>
              </a:tr>
              <a:tr h="435344">
                <a:tc>
                  <a:txBody>
                    <a:bodyPr/>
                    <a:lstStyle/>
                    <a:p>
                      <a:r>
                        <a:rPr lang="en-US" sz="2000" dirty="0"/>
                        <a:t>Truck/Container Storage Yard</a:t>
                      </a:r>
                    </a:p>
                  </a:txBody>
                  <a:tcPr/>
                </a:tc>
                <a:tc>
                  <a:txBody>
                    <a:bodyPr/>
                    <a:lstStyle/>
                    <a:p>
                      <a:pPr algn="ctr"/>
                      <a:r>
                        <a:rPr lang="en-US" sz="2000" dirty="0"/>
                        <a:t>53.5</a:t>
                      </a:r>
                    </a:p>
                  </a:txBody>
                  <a:tcPr/>
                </a:tc>
                <a:tc>
                  <a:txBody>
                    <a:bodyPr/>
                    <a:lstStyle/>
                    <a:p>
                      <a:pPr algn="ctr"/>
                      <a:r>
                        <a:rPr lang="en-US" sz="2000" dirty="0"/>
                        <a:t>$254.13</a:t>
                      </a:r>
                    </a:p>
                  </a:txBody>
                  <a:tcPr/>
                </a:tc>
                <a:extLst>
                  <a:ext uri="{0D108BD9-81ED-4DB2-BD59-A6C34878D82A}">
                    <a16:rowId xmlns:a16="http://schemas.microsoft.com/office/drawing/2014/main" val="1382225113"/>
                  </a:ext>
                </a:extLst>
              </a:tr>
              <a:tr h="435344">
                <a:tc>
                  <a:txBody>
                    <a:bodyPr/>
                    <a:lstStyle/>
                    <a:p>
                      <a:r>
                        <a:rPr lang="en-US" sz="2000" dirty="0"/>
                        <a:t>Retail Shopping Center</a:t>
                      </a:r>
                    </a:p>
                  </a:txBody>
                  <a:tcPr/>
                </a:tc>
                <a:tc>
                  <a:txBody>
                    <a:bodyPr/>
                    <a:lstStyle/>
                    <a:p>
                      <a:pPr algn="ctr"/>
                      <a:r>
                        <a:rPr lang="en-US" sz="2000" dirty="0"/>
                        <a:t>66.9</a:t>
                      </a:r>
                    </a:p>
                  </a:txBody>
                  <a:tcPr/>
                </a:tc>
                <a:tc>
                  <a:txBody>
                    <a:bodyPr/>
                    <a:lstStyle/>
                    <a:p>
                      <a:pPr algn="ctr"/>
                      <a:r>
                        <a:rPr lang="en-US" sz="2000" dirty="0"/>
                        <a:t>$317.78</a:t>
                      </a:r>
                    </a:p>
                  </a:txBody>
                  <a:tcPr/>
                </a:tc>
                <a:extLst>
                  <a:ext uri="{0D108BD9-81ED-4DB2-BD59-A6C34878D82A}">
                    <a16:rowId xmlns:a16="http://schemas.microsoft.com/office/drawing/2014/main" val="1586463040"/>
                  </a:ext>
                </a:extLst>
              </a:tr>
              <a:tr h="403216">
                <a:tc>
                  <a:txBody>
                    <a:bodyPr/>
                    <a:lstStyle/>
                    <a:p>
                      <a:r>
                        <a:rPr lang="en-US" sz="2000" dirty="0"/>
                        <a:t>Multi-Family Apartment Complex</a:t>
                      </a:r>
                    </a:p>
                  </a:txBody>
                  <a:tcPr/>
                </a:tc>
                <a:tc>
                  <a:txBody>
                    <a:bodyPr/>
                    <a:lstStyle/>
                    <a:p>
                      <a:pPr algn="ctr"/>
                      <a:r>
                        <a:rPr lang="en-US" sz="2000" dirty="0"/>
                        <a:t>109.3</a:t>
                      </a:r>
                    </a:p>
                  </a:txBody>
                  <a:tcPr/>
                </a:tc>
                <a:tc>
                  <a:txBody>
                    <a:bodyPr/>
                    <a:lstStyle/>
                    <a:p>
                      <a:pPr algn="ctr"/>
                      <a:r>
                        <a:rPr lang="en-US" sz="2000" dirty="0"/>
                        <a:t>$519.18</a:t>
                      </a:r>
                    </a:p>
                  </a:txBody>
                  <a:tcPr/>
                </a:tc>
                <a:extLst>
                  <a:ext uri="{0D108BD9-81ED-4DB2-BD59-A6C34878D82A}">
                    <a16:rowId xmlns:a16="http://schemas.microsoft.com/office/drawing/2014/main" val="1233210032"/>
                  </a:ext>
                </a:extLst>
              </a:tr>
              <a:tr h="4353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Large Industrial Warehouse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344.4</a:t>
                      </a:r>
                    </a:p>
                  </a:txBody>
                  <a:tcPr/>
                </a:tc>
                <a:tc>
                  <a:txBody>
                    <a:bodyPr/>
                    <a:lstStyle/>
                    <a:p>
                      <a:pPr algn="ctr"/>
                      <a:r>
                        <a:rPr lang="en-US" sz="2000" dirty="0"/>
                        <a:t>$1,635.90</a:t>
                      </a:r>
                    </a:p>
                  </a:txBody>
                  <a:tcPr/>
                </a:tc>
                <a:extLst>
                  <a:ext uri="{0D108BD9-81ED-4DB2-BD59-A6C34878D82A}">
                    <a16:rowId xmlns:a16="http://schemas.microsoft.com/office/drawing/2014/main" val="1232434390"/>
                  </a:ext>
                </a:extLst>
              </a:tr>
            </a:tbl>
          </a:graphicData>
        </a:graphic>
      </p:graphicFrame>
      <p:sp>
        <p:nvSpPr>
          <p:cNvPr id="5" name="TextBox 4">
            <a:extLst>
              <a:ext uri="{FF2B5EF4-FFF2-40B4-BE49-F238E27FC236}">
                <a16:creationId xmlns:a16="http://schemas.microsoft.com/office/drawing/2014/main" id="{292E526E-128B-03A5-A34C-3944B6B1CE64}"/>
              </a:ext>
            </a:extLst>
          </p:cNvPr>
          <p:cNvSpPr txBox="1"/>
          <p:nvPr/>
        </p:nvSpPr>
        <p:spPr>
          <a:xfrm>
            <a:off x="699654" y="6007186"/>
            <a:ext cx="7378791" cy="707886"/>
          </a:xfrm>
          <a:prstGeom prst="rect">
            <a:avLst/>
          </a:prstGeom>
          <a:noFill/>
        </p:spPr>
        <p:txBody>
          <a:bodyPr wrap="square" rtlCol="0">
            <a:spAutoFit/>
          </a:bodyPr>
          <a:lstStyle/>
          <a:p>
            <a:r>
              <a:rPr lang="en-US" sz="2000" dirty="0"/>
              <a:t>* </a:t>
            </a:r>
            <a:r>
              <a:rPr lang="en-US" sz="2000" i="1" dirty="0"/>
              <a:t>SWU fee with a billing rate of $4.75 per each 3,000 square feet of impervious area per month -- and before SWU credits have been applied.</a:t>
            </a:r>
          </a:p>
        </p:txBody>
      </p:sp>
    </p:spTree>
    <p:extLst>
      <p:ext uri="{BB962C8B-B14F-4D97-AF65-F5344CB8AC3E}">
        <p14:creationId xmlns:p14="http://schemas.microsoft.com/office/powerpoint/2010/main" val="169005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640B-299D-2900-4C94-DF0C1780A3FE}"/>
              </a:ext>
            </a:extLst>
          </p:cNvPr>
          <p:cNvSpPr>
            <a:spLocks noGrp="1"/>
          </p:cNvSpPr>
          <p:nvPr>
            <p:ph type="title"/>
          </p:nvPr>
        </p:nvSpPr>
        <p:spPr>
          <a:xfrm>
            <a:off x="475307" y="609599"/>
            <a:ext cx="2559867" cy="5273675"/>
          </a:xfrm>
        </p:spPr>
        <p:txBody>
          <a:bodyPr>
            <a:normAutofit/>
          </a:bodyPr>
          <a:lstStyle/>
          <a:p>
            <a:r>
              <a:rPr lang="en-US" dirty="0"/>
              <a:t>SWU Funding Study</a:t>
            </a:r>
            <a:br>
              <a:rPr lang="en-US" dirty="0"/>
            </a:br>
            <a:br>
              <a:rPr lang="en-US" dirty="0"/>
            </a:br>
            <a:r>
              <a:rPr lang="en-US" dirty="0"/>
              <a:t>Project Tasks</a:t>
            </a:r>
          </a:p>
        </p:txBody>
      </p:sp>
      <p:pic>
        <p:nvPicPr>
          <p:cNvPr id="11" name="Picture 10">
            <a:extLst>
              <a:ext uri="{FF2B5EF4-FFF2-40B4-BE49-F238E27FC236}">
                <a16:creationId xmlns:a16="http://schemas.microsoft.com/office/drawing/2014/main" id="{2532A841-3876-4914-9400-39DC9FE511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79292" y="2"/>
            <a:ext cx="5664708" cy="6857998"/>
          </a:xfrm>
          <a:prstGeom prst="rect">
            <a:avLst/>
          </a:prstGeom>
        </p:spPr>
      </p:pic>
      <p:graphicFrame>
        <p:nvGraphicFramePr>
          <p:cNvPr id="7" name="Text Placeholder 4">
            <a:extLst>
              <a:ext uri="{FF2B5EF4-FFF2-40B4-BE49-F238E27FC236}">
                <a16:creationId xmlns:a16="http://schemas.microsoft.com/office/drawing/2014/main" id="{D9FD4B19-0B1D-7921-EFF7-F2DA1E48B71E}"/>
              </a:ext>
            </a:extLst>
          </p:cNvPr>
          <p:cNvGraphicFramePr>
            <a:graphicFrameLocks noGrp="1"/>
          </p:cNvGraphicFramePr>
          <p:nvPr>
            <p:ph idx="1"/>
            <p:extLst>
              <p:ext uri="{D42A27DB-BD31-4B8C-83A1-F6EECF244321}">
                <p14:modId xmlns:p14="http://schemas.microsoft.com/office/powerpoint/2010/main" val="822434225"/>
              </p:ext>
            </p:extLst>
          </p:nvPr>
        </p:nvGraphicFramePr>
        <p:xfrm>
          <a:off x="3778897" y="177283"/>
          <a:ext cx="5159829" cy="6522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9853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4925-ED5D-4BB9-B3D4-8C3714CB3E7F}"/>
              </a:ext>
            </a:extLst>
          </p:cNvPr>
          <p:cNvSpPr>
            <a:spLocks noGrp="1"/>
          </p:cNvSpPr>
          <p:nvPr>
            <p:ph type="ctrTitle"/>
          </p:nvPr>
        </p:nvSpPr>
        <p:spPr>
          <a:xfrm>
            <a:off x="2057400" y="1501902"/>
            <a:ext cx="5204640" cy="1234440"/>
          </a:xfrm>
        </p:spPr>
        <p:txBody>
          <a:bodyPr>
            <a:normAutofit fontScale="90000"/>
          </a:bodyPr>
          <a:lstStyle/>
          <a:p>
            <a:r>
              <a:rPr lang="en-US" dirty="0"/>
              <a:t>Questions &amp; Discussion</a:t>
            </a:r>
          </a:p>
        </p:txBody>
      </p:sp>
      <p:sp>
        <p:nvSpPr>
          <p:cNvPr id="5" name="Subtitle 4">
            <a:extLst>
              <a:ext uri="{FF2B5EF4-FFF2-40B4-BE49-F238E27FC236}">
                <a16:creationId xmlns:a16="http://schemas.microsoft.com/office/drawing/2014/main" id="{7E27B538-6EF8-45EF-BEE1-C77CE8C2320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4594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66CC-40D5-8218-218A-453AB0249A4C}"/>
              </a:ext>
            </a:extLst>
          </p:cNvPr>
          <p:cNvSpPr>
            <a:spLocks noGrp="1"/>
          </p:cNvSpPr>
          <p:nvPr>
            <p:ph type="title"/>
          </p:nvPr>
        </p:nvSpPr>
        <p:spPr/>
        <p:txBody>
          <a:bodyPr/>
          <a:lstStyle/>
          <a:p>
            <a:r>
              <a:rPr lang="en-US" u="sng" dirty="0"/>
              <a:t>Presentation Acronyms</a:t>
            </a:r>
          </a:p>
        </p:txBody>
      </p:sp>
      <p:sp>
        <p:nvSpPr>
          <p:cNvPr id="3" name="TextBox 2">
            <a:extLst>
              <a:ext uri="{FF2B5EF4-FFF2-40B4-BE49-F238E27FC236}">
                <a16:creationId xmlns:a16="http://schemas.microsoft.com/office/drawing/2014/main" id="{BBE7854F-54FD-66D0-88CC-EC34D7387AAA}"/>
              </a:ext>
            </a:extLst>
          </p:cNvPr>
          <p:cNvSpPr txBox="1"/>
          <p:nvPr/>
        </p:nvSpPr>
        <p:spPr>
          <a:xfrm>
            <a:off x="286439" y="1850834"/>
            <a:ext cx="8593156" cy="3539430"/>
          </a:xfrm>
          <a:prstGeom prst="rect">
            <a:avLst/>
          </a:prstGeom>
          <a:noFill/>
        </p:spPr>
        <p:txBody>
          <a:bodyPr wrap="square" rtlCol="0">
            <a:spAutoFit/>
          </a:bodyPr>
          <a:lstStyle/>
          <a:p>
            <a:r>
              <a:rPr lang="en-US" sz="2800" dirty="0"/>
              <a:t>FEMA – Federal Emergency Management Agency</a:t>
            </a:r>
          </a:p>
          <a:p>
            <a:r>
              <a:rPr lang="en-US" sz="2800" dirty="0"/>
              <a:t>GEFA – Georgia Environmental Finance Authority</a:t>
            </a:r>
          </a:p>
          <a:p>
            <a:r>
              <a:rPr lang="en-US" sz="2800" dirty="0"/>
              <a:t>M – Millions of Dollars $</a:t>
            </a:r>
          </a:p>
          <a:p>
            <a:r>
              <a:rPr lang="en-US" sz="2800" dirty="0"/>
              <a:t>MS4 – Municipal Separate Storm </a:t>
            </a:r>
            <a:r>
              <a:rPr lang="en-US" sz="2800"/>
              <a:t>Sewer System</a:t>
            </a:r>
            <a:endParaRPr lang="en-US" sz="2800" dirty="0"/>
          </a:p>
          <a:p>
            <a:r>
              <a:rPr lang="en-US" sz="2800" dirty="0"/>
              <a:t>O&amp;M – Operations &amp; Maintenance</a:t>
            </a:r>
          </a:p>
          <a:p>
            <a:r>
              <a:rPr lang="en-US" sz="2800" dirty="0"/>
              <a:t>SPLOST – Special Purpose Local Option Sales Tax</a:t>
            </a:r>
          </a:p>
          <a:p>
            <a:r>
              <a:rPr lang="en-US" sz="2800" dirty="0"/>
              <a:t>SWMP – Stormwater Management Program</a:t>
            </a:r>
          </a:p>
          <a:p>
            <a:r>
              <a:rPr lang="en-US" sz="2800" dirty="0"/>
              <a:t>SWU – Stormwater Utility</a:t>
            </a:r>
          </a:p>
        </p:txBody>
      </p:sp>
    </p:spTree>
    <p:extLst>
      <p:ext uri="{BB962C8B-B14F-4D97-AF65-F5344CB8AC3E}">
        <p14:creationId xmlns:p14="http://schemas.microsoft.com/office/powerpoint/2010/main" val="131292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txBox="1">
            <a:spLocks noGrp="1"/>
          </p:cNvSpPr>
          <p:nvPr>
            <p:ph type="title"/>
          </p:nvPr>
        </p:nvSpPr>
        <p:spPr>
          <a:xfrm>
            <a:off x="3854427" y="1097280"/>
            <a:ext cx="4532906" cy="4626864"/>
          </a:xfrm>
        </p:spPr>
        <p:txBody>
          <a:bodyPr vert="horz" lIns="91440" tIns="45720" rIns="91440" bIns="45720" rtlCol="0" anchor="ctr">
            <a:normAutofit/>
          </a:bodyPr>
          <a:lstStyle/>
          <a:p>
            <a:pPr algn="l"/>
            <a:r>
              <a:rPr lang="en-US" sz="5400" dirty="0"/>
              <a:t>Recent </a:t>
            </a:r>
            <a:br>
              <a:rPr lang="en-US" sz="5400" dirty="0"/>
            </a:br>
            <a:r>
              <a:rPr lang="en-US" sz="5400" dirty="0"/>
              <a:t>Rainfall</a:t>
            </a:r>
            <a:br>
              <a:rPr lang="en-US" sz="5400" dirty="0"/>
            </a:br>
            <a:r>
              <a:rPr lang="en-US" sz="5400" dirty="0"/>
              <a:t>Events</a:t>
            </a:r>
          </a:p>
        </p:txBody>
      </p:sp>
      <p:cxnSp>
        <p:nvCxnSpPr>
          <p:cNvPr id="4" name="Straight Connector 3">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73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C07FE-054B-A32C-D060-200D26BFED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3841E9-A13F-BC9A-F31C-96C059D22245}"/>
              </a:ext>
            </a:extLst>
          </p:cNvPr>
          <p:cNvSpPr>
            <a:spLocks noGrp="1"/>
          </p:cNvSpPr>
          <p:nvPr>
            <p:ph type="title"/>
          </p:nvPr>
        </p:nvSpPr>
        <p:spPr>
          <a:xfrm>
            <a:off x="540559" y="1188097"/>
            <a:ext cx="7802251" cy="1393374"/>
          </a:xfrm>
        </p:spPr>
        <p:txBody>
          <a:bodyPr vert="horz" lIns="91440" tIns="45720" rIns="91440" bIns="45720" rtlCol="0" anchor="b">
            <a:noAutofit/>
          </a:bodyPr>
          <a:lstStyle/>
          <a:p>
            <a:pPr algn="l">
              <a:lnSpc>
                <a:spcPct val="90000"/>
              </a:lnSpc>
            </a:pPr>
            <a:r>
              <a:rPr lang="en-US" sz="3200" b="1" dirty="0"/>
              <a:t>Urban Flooding: Very Likely in Savannah</a:t>
            </a:r>
            <a:r>
              <a:rPr lang="en-US" sz="3200" dirty="0"/>
              <a:t> </a:t>
            </a:r>
            <a:br>
              <a:rPr lang="en-US" sz="3600" dirty="0"/>
            </a:br>
            <a:r>
              <a:rPr lang="en-US" dirty="0"/>
              <a:t>Large amount of rain occurs very quickly and locally</a:t>
            </a:r>
            <a:br>
              <a:rPr lang="en-US" dirty="0"/>
            </a:br>
            <a:r>
              <a:rPr lang="en-US" dirty="0"/>
              <a:t> </a:t>
            </a:r>
            <a:br>
              <a:rPr lang="en-US" dirty="0"/>
            </a:br>
            <a:endParaRPr lang="en-US" dirty="0"/>
          </a:p>
        </p:txBody>
      </p:sp>
      <p:sp>
        <p:nvSpPr>
          <p:cNvPr id="7" name="Text Placeholder 6">
            <a:extLst>
              <a:ext uri="{FF2B5EF4-FFF2-40B4-BE49-F238E27FC236}">
                <a16:creationId xmlns:a16="http://schemas.microsoft.com/office/drawing/2014/main" id="{F81CEADE-B5B3-5CDA-6E1C-62092597CAFF}"/>
              </a:ext>
            </a:extLst>
          </p:cNvPr>
          <p:cNvSpPr>
            <a:spLocks noGrp="1"/>
          </p:cNvSpPr>
          <p:nvPr>
            <p:ph type="body" sz="half" idx="2"/>
          </p:nvPr>
        </p:nvSpPr>
        <p:spPr>
          <a:xfrm>
            <a:off x="6079056" y="3065219"/>
            <a:ext cx="2906323" cy="2346535"/>
          </a:xfrm>
        </p:spPr>
        <p:txBody>
          <a:bodyPr vert="horz" lIns="91440" tIns="45720" rIns="91440" bIns="45720" rtlCol="0" anchor="t">
            <a:normAutofit fontScale="92500" lnSpcReduction="20000"/>
          </a:bodyPr>
          <a:lstStyle/>
          <a:p>
            <a:pPr algn="l"/>
            <a:r>
              <a:rPr lang="en-US" sz="3000" i="1" dirty="0"/>
              <a:t>Heavy rainfall overwhelms the storm drains in the streets then flows into the canals, rivers, etc.</a:t>
            </a:r>
          </a:p>
          <a:p>
            <a:pPr algn="l"/>
            <a:endParaRPr lang="en-US" sz="1400" dirty="0"/>
          </a:p>
        </p:txBody>
      </p:sp>
      <p:pic>
        <p:nvPicPr>
          <p:cNvPr id="14" name="Content Placeholder 13">
            <a:extLst>
              <a:ext uri="{FF2B5EF4-FFF2-40B4-BE49-F238E27FC236}">
                <a16:creationId xmlns:a16="http://schemas.microsoft.com/office/drawing/2014/main" id="{82B43665-E583-38B4-67CB-FA04BAF1D110}"/>
              </a:ext>
            </a:extLst>
          </p:cNvPr>
          <p:cNvPicPr>
            <a:picLocks noGrp="1" noChangeAspect="1"/>
          </p:cNvPicPr>
          <p:nvPr>
            <p:ph idx="1"/>
          </p:nvPr>
        </p:nvPicPr>
        <p:blipFill>
          <a:blip r:embed="rId2"/>
          <a:srcRect l="-1030" t="-25710" r="-3129" b="-32385"/>
          <a:stretch/>
        </p:blipFill>
        <p:spPr>
          <a:xfrm>
            <a:off x="679272" y="1864183"/>
            <a:ext cx="5024215" cy="4526342"/>
          </a:xfrm>
          <a:prstGeom prst="rect">
            <a:avLst/>
          </a:prstGeom>
        </p:spPr>
      </p:pic>
    </p:spTree>
    <p:extLst>
      <p:ext uri="{BB962C8B-B14F-4D97-AF65-F5344CB8AC3E}">
        <p14:creationId xmlns:p14="http://schemas.microsoft.com/office/powerpoint/2010/main" val="262819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DD5D4-E2F2-DAC5-4C10-7E1E4085768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6A7679-AE31-5AF2-0B4E-D42409D059DE}"/>
              </a:ext>
            </a:extLst>
          </p:cNvPr>
          <p:cNvSpPr>
            <a:spLocks noGrp="1"/>
          </p:cNvSpPr>
          <p:nvPr>
            <p:ph type="title"/>
          </p:nvPr>
        </p:nvSpPr>
        <p:spPr>
          <a:xfrm>
            <a:off x="540559" y="1474238"/>
            <a:ext cx="7802251" cy="1209870"/>
          </a:xfrm>
        </p:spPr>
        <p:txBody>
          <a:bodyPr vert="horz" lIns="91440" tIns="45720" rIns="91440" bIns="45720" rtlCol="0" anchor="b">
            <a:noAutofit/>
          </a:bodyPr>
          <a:lstStyle/>
          <a:p>
            <a:pPr algn="l">
              <a:lnSpc>
                <a:spcPct val="90000"/>
              </a:lnSpc>
            </a:pPr>
            <a:r>
              <a:rPr lang="en-US" sz="3200" b="1" dirty="0"/>
              <a:t>Coastal Flooding: Increasing Frequency</a:t>
            </a:r>
            <a:r>
              <a:rPr lang="en-US" sz="3600" dirty="0"/>
              <a:t> </a:t>
            </a:r>
            <a:br>
              <a:rPr lang="en-US" sz="3600" dirty="0"/>
            </a:br>
            <a:r>
              <a:rPr lang="en-US" dirty="0"/>
              <a:t>Very high tide from astronomical event or tropical storm.</a:t>
            </a:r>
            <a:br>
              <a:rPr lang="en-US" dirty="0"/>
            </a:br>
            <a:r>
              <a:rPr lang="en-US" dirty="0"/>
              <a:t> </a:t>
            </a:r>
            <a:br>
              <a:rPr lang="en-US" dirty="0"/>
            </a:br>
            <a:endParaRPr lang="en-US" dirty="0"/>
          </a:p>
        </p:txBody>
      </p:sp>
      <p:sp>
        <p:nvSpPr>
          <p:cNvPr id="7" name="Text Placeholder 6">
            <a:extLst>
              <a:ext uri="{FF2B5EF4-FFF2-40B4-BE49-F238E27FC236}">
                <a16:creationId xmlns:a16="http://schemas.microsoft.com/office/drawing/2014/main" id="{81C096AA-75D8-FAD3-2EB3-6C37869C63A0}"/>
              </a:ext>
            </a:extLst>
          </p:cNvPr>
          <p:cNvSpPr>
            <a:spLocks noGrp="1"/>
          </p:cNvSpPr>
          <p:nvPr>
            <p:ph type="body" sz="half" idx="2"/>
          </p:nvPr>
        </p:nvSpPr>
        <p:spPr>
          <a:xfrm>
            <a:off x="6327872" y="2953253"/>
            <a:ext cx="2524384" cy="2124269"/>
          </a:xfrm>
        </p:spPr>
        <p:txBody>
          <a:bodyPr vert="horz" lIns="91440" tIns="45720" rIns="91440" bIns="45720" rtlCol="0" anchor="t">
            <a:normAutofit fontScale="85000" lnSpcReduction="10000"/>
          </a:bodyPr>
          <a:lstStyle/>
          <a:p>
            <a:pPr algn="l"/>
            <a:r>
              <a:rPr lang="en-US" sz="3200" i="1" dirty="0"/>
              <a:t>Tidal waters flow back into storm drains near the ocean, marsh, and tidal rivers.</a:t>
            </a:r>
          </a:p>
          <a:p>
            <a:pPr algn="l"/>
            <a:endParaRPr lang="en-US" sz="1400" dirty="0"/>
          </a:p>
        </p:txBody>
      </p:sp>
      <p:pic>
        <p:nvPicPr>
          <p:cNvPr id="4" name="Picture 3">
            <a:extLst>
              <a:ext uri="{FF2B5EF4-FFF2-40B4-BE49-F238E27FC236}">
                <a16:creationId xmlns:a16="http://schemas.microsoft.com/office/drawing/2014/main" id="{3D8C8BD3-9C54-5024-F23E-C4BEE8AD28CB}"/>
              </a:ext>
            </a:extLst>
          </p:cNvPr>
          <p:cNvPicPr>
            <a:picLocks noChangeAspect="1"/>
          </p:cNvPicPr>
          <p:nvPr/>
        </p:nvPicPr>
        <p:blipFill>
          <a:blip r:embed="rId2"/>
          <a:stretch>
            <a:fillRect/>
          </a:stretch>
        </p:blipFill>
        <p:spPr>
          <a:xfrm>
            <a:off x="537620" y="2671053"/>
            <a:ext cx="5577159" cy="2518436"/>
          </a:xfrm>
          <a:prstGeom prst="rect">
            <a:avLst/>
          </a:prstGeom>
          <a:ln>
            <a:solidFill>
              <a:schemeClr val="tx1"/>
            </a:solidFill>
          </a:ln>
        </p:spPr>
      </p:pic>
    </p:spTree>
    <p:extLst>
      <p:ext uri="{BB962C8B-B14F-4D97-AF65-F5344CB8AC3E}">
        <p14:creationId xmlns:p14="http://schemas.microsoft.com/office/powerpoint/2010/main" val="36488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7D021-F2C4-3975-2729-576F386449F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BDCB75F-4162-2915-2FB7-79D8F14CE914}"/>
              </a:ext>
            </a:extLst>
          </p:cNvPr>
          <p:cNvSpPr>
            <a:spLocks noGrp="1"/>
          </p:cNvSpPr>
          <p:nvPr>
            <p:ph type="title"/>
          </p:nvPr>
        </p:nvSpPr>
        <p:spPr>
          <a:xfrm>
            <a:off x="540559" y="1132111"/>
            <a:ext cx="7802251" cy="1393374"/>
          </a:xfrm>
        </p:spPr>
        <p:txBody>
          <a:bodyPr vert="horz" lIns="91440" tIns="45720" rIns="91440" bIns="45720" rtlCol="0" anchor="b">
            <a:noAutofit/>
          </a:bodyPr>
          <a:lstStyle/>
          <a:p>
            <a:pPr algn="l">
              <a:lnSpc>
                <a:spcPct val="90000"/>
              </a:lnSpc>
            </a:pPr>
            <a:r>
              <a:rPr lang="en-US" sz="3200" b="1" dirty="0"/>
              <a:t>Riverine Flooding: Infrequent in Savannah</a:t>
            </a:r>
            <a:r>
              <a:rPr lang="en-US" sz="3200" dirty="0"/>
              <a:t> </a:t>
            </a:r>
            <a:br>
              <a:rPr lang="en-US" sz="3600" dirty="0"/>
            </a:br>
            <a:r>
              <a:rPr lang="en-US" dirty="0"/>
              <a:t>Heavy rainfall over a large upstream watershed</a:t>
            </a:r>
            <a:br>
              <a:rPr lang="en-US" dirty="0"/>
            </a:br>
            <a:r>
              <a:rPr lang="en-US" dirty="0"/>
              <a:t> </a:t>
            </a:r>
            <a:br>
              <a:rPr lang="en-US" dirty="0"/>
            </a:br>
            <a:endParaRPr lang="en-US" dirty="0"/>
          </a:p>
        </p:txBody>
      </p:sp>
      <p:sp>
        <p:nvSpPr>
          <p:cNvPr id="7" name="Text Placeholder 6">
            <a:extLst>
              <a:ext uri="{FF2B5EF4-FFF2-40B4-BE49-F238E27FC236}">
                <a16:creationId xmlns:a16="http://schemas.microsoft.com/office/drawing/2014/main" id="{E0DD50D2-87D9-45D2-295E-4A623EFF2886}"/>
              </a:ext>
            </a:extLst>
          </p:cNvPr>
          <p:cNvSpPr>
            <a:spLocks noGrp="1"/>
          </p:cNvSpPr>
          <p:nvPr>
            <p:ph type="body" sz="half" idx="2"/>
          </p:nvPr>
        </p:nvSpPr>
        <p:spPr>
          <a:xfrm>
            <a:off x="5584535" y="2532762"/>
            <a:ext cx="2758275" cy="3391836"/>
          </a:xfrm>
        </p:spPr>
        <p:txBody>
          <a:bodyPr vert="horz" lIns="91440" tIns="45720" rIns="91440" bIns="45720" rtlCol="0" anchor="t">
            <a:normAutofit/>
          </a:bodyPr>
          <a:lstStyle/>
          <a:p>
            <a:pPr algn="l"/>
            <a:r>
              <a:rPr lang="en-US" sz="2800" i="1" dirty="0"/>
              <a:t>River water expands beyond its banks, fills the floodplains, and flows back into storm drains systems.</a:t>
            </a:r>
          </a:p>
          <a:p>
            <a:pPr algn="l"/>
            <a:endParaRPr lang="en-US" sz="1400" dirty="0"/>
          </a:p>
        </p:txBody>
      </p:sp>
      <p:pic>
        <p:nvPicPr>
          <p:cNvPr id="6" name="Picture 5">
            <a:extLst>
              <a:ext uri="{FF2B5EF4-FFF2-40B4-BE49-F238E27FC236}">
                <a16:creationId xmlns:a16="http://schemas.microsoft.com/office/drawing/2014/main" id="{2B2E5AA2-3B65-D2D4-A456-8EE51D63C69E}"/>
              </a:ext>
            </a:extLst>
          </p:cNvPr>
          <p:cNvPicPr>
            <a:picLocks noChangeAspect="1"/>
          </p:cNvPicPr>
          <p:nvPr/>
        </p:nvPicPr>
        <p:blipFill>
          <a:blip r:embed="rId2"/>
          <a:stretch>
            <a:fillRect/>
          </a:stretch>
        </p:blipFill>
        <p:spPr>
          <a:xfrm>
            <a:off x="643368" y="2532762"/>
            <a:ext cx="4348509" cy="3391836"/>
          </a:xfrm>
          <a:prstGeom prst="rect">
            <a:avLst/>
          </a:prstGeom>
          <a:ln>
            <a:solidFill>
              <a:schemeClr val="tx1"/>
            </a:solidFill>
          </a:ln>
        </p:spPr>
      </p:pic>
    </p:spTree>
    <p:extLst>
      <p:ext uri="{BB962C8B-B14F-4D97-AF65-F5344CB8AC3E}">
        <p14:creationId xmlns:p14="http://schemas.microsoft.com/office/powerpoint/2010/main" val="132141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D1B28A-9F8D-C92B-72B1-4B941C7AFB9D}"/>
              </a:ext>
            </a:extLst>
          </p:cNvPr>
          <p:cNvPicPr>
            <a:picLocks noChangeAspect="1"/>
          </p:cNvPicPr>
          <p:nvPr/>
        </p:nvPicPr>
        <p:blipFill>
          <a:blip r:embed="rId3"/>
          <a:srcRect l="23859" r="17966"/>
          <a:stretch/>
        </p:blipFill>
        <p:spPr>
          <a:xfrm>
            <a:off x="0" y="0"/>
            <a:ext cx="3763478" cy="4322617"/>
          </a:xfrm>
          <a:prstGeom prst="rect">
            <a:avLst/>
          </a:prstGeom>
        </p:spPr>
      </p:pic>
      <p:sp>
        <p:nvSpPr>
          <p:cNvPr id="2" name="Title 1">
            <a:extLst>
              <a:ext uri="{FF2B5EF4-FFF2-40B4-BE49-F238E27FC236}">
                <a16:creationId xmlns:a16="http://schemas.microsoft.com/office/drawing/2014/main" id="{28498F70-13A6-163B-015E-EC1B22EB857A}"/>
              </a:ext>
            </a:extLst>
          </p:cNvPr>
          <p:cNvSpPr>
            <a:spLocks noGrp="1"/>
          </p:cNvSpPr>
          <p:nvPr>
            <p:ph type="title"/>
          </p:nvPr>
        </p:nvSpPr>
        <p:spPr>
          <a:xfrm>
            <a:off x="3859619" y="609599"/>
            <a:ext cx="5079107" cy="1104901"/>
          </a:xfrm>
        </p:spPr>
        <p:txBody>
          <a:bodyPr>
            <a:normAutofit/>
          </a:bodyPr>
          <a:lstStyle/>
          <a:p>
            <a:pPr>
              <a:lnSpc>
                <a:spcPct val="90000"/>
              </a:lnSpc>
            </a:pPr>
            <a:r>
              <a:rPr lang="en-US" sz="3400" dirty="0"/>
              <a:t>2024 Urban Flooding Events</a:t>
            </a:r>
          </a:p>
        </p:txBody>
      </p:sp>
      <p:pic>
        <p:nvPicPr>
          <p:cNvPr id="1033" name="Picture 1032">
            <a:extLst>
              <a:ext uri="{FF2B5EF4-FFF2-40B4-BE49-F238E27FC236}">
                <a16:creationId xmlns:a16="http://schemas.microsoft.com/office/drawing/2014/main" id="{9C3766B3-18B2-4077-93E6-1D91B0416D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3" name="Text Placeholder 2">
            <a:extLst>
              <a:ext uri="{FF2B5EF4-FFF2-40B4-BE49-F238E27FC236}">
                <a16:creationId xmlns:a16="http://schemas.microsoft.com/office/drawing/2014/main" id="{669C2BE5-34D7-322A-065E-B61C0E36B487}"/>
              </a:ext>
            </a:extLst>
          </p:cNvPr>
          <p:cNvSpPr>
            <a:spLocks noGrp="1"/>
          </p:cNvSpPr>
          <p:nvPr>
            <p:ph idx="1"/>
          </p:nvPr>
        </p:nvSpPr>
        <p:spPr>
          <a:xfrm>
            <a:off x="3859620" y="1828800"/>
            <a:ext cx="4483554" cy="4721289"/>
          </a:xfrm>
        </p:spPr>
        <p:txBody>
          <a:bodyPr anchor="t">
            <a:normAutofit fontScale="92500"/>
          </a:bodyPr>
          <a:lstStyle/>
          <a:p>
            <a:r>
              <a:rPr lang="en-US" sz="1900" i="1" dirty="0"/>
              <a:t>Select Events</a:t>
            </a:r>
            <a:r>
              <a:rPr lang="en-US" sz="1900" dirty="0"/>
              <a:t>:</a:t>
            </a:r>
          </a:p>
          <a:p>
            <a:pPr lvl="1"/>
            <a:r>
              <a:rPr lang="en-US" sz="1700" dirty="0"/>
              <a:t>July 20, 2024 – 2.8 inches in 4 hours</a:t>
            </a:r>
          </a:p>
          <a:p>
            <a:pPr lvl="1"/>
            <a:r>
              <a:rPr lang="en-US" sz="1700" dirty="0"/>
              <a:t>July 22, 2024 – 3.6 inches in 3 hours</a:t>
            </a:r>
          </a:p>
          <a:p>
            <a:pPr lvl="1"/>
            <a:r>
              <a:rPr lang="en-US" sz="1700" dirty="0"/>
              <a:t>Aug 20, 2024 – 3.1 inches in 1 hour</a:t>
            </a:r>
          </a:p>
          <a:p>
            <a:r>
              <a:rPr lang="en-US" sz="1900" i="1" dirty="0"/>
              <a:t>Result:</a:t>
            </a:r>
          </a:p>
          <a:p>
            <a:pPr lvl="1"/>
            <a:r>
              <a:rPr lang="en-US" sz="1700" dirty="0"/>
              <a:t>Urban Stormwater Flooding</a:t>
            </a:r>
          </a:p>
          <a:p>
            <a:r>
              <a:rPr lang="en-US" sz="1900" i="1" dirty="0"/>
              <a:t>Causes:</a:t>
            </a:r>
          </a:p>
          <a:p>
            <a:pPr lvl="1"/>
            <a:r>
              <a:rPr lang="en-US" sz="1700" dirty="0"/>
              <a:t>Rainfall rate (inches/hour)</a:t>
            </a:r>
          </a:p>
          <a:p>
            <a:pPr lvl="1"/>
            <a:r>
              <a:rPr lang="en-US" sz="1900" dirty="0"/>
              <a:t>Undersized infrastructure</a:t>
            </a:r>
          </a:p>
          <a:p>
            <a:pPr lvl="1"/>
            <a:r>
              <a:rPr lang="en-US" sz="1900" dirty="0"/>
              <a:t>Drainage system maintenance needs</a:t>
            </a:r>
          </a:p>
          <a:p>
            <a:pPr lvl="1"/>
            <a:r>
              <a:rPr lang="en-US" sz="1900" dirty="0"/>
              <a:t>Tide cycles (i.e. heavy rain during high tide cycle)</a:t>
            </a:r>
          </a:p>
          <a:p>
            <a:endParaRPr lang="en-US" sz="1900" dirty="0"/>
          </a:p>
        </p:txBody>
      </p:sp>
      <p:sp>
        <p:nvSpPr>
          <p:cNvPr id="6" name="TextBox 5">
            <a:extLst>
              <a:ext uri="{FF2B5EF4-FFF2-40B4-BE49-F238E27FC236}">
                <a16:creationId xmlns:a16="http://schemas.microsoft.com/office/drawing/2014/main" id="{3FE1BF91-C2D8-4F18-5623-1D1B2ADEA75E}"/>
              </a:ext>
            </a:extLst>
          </p:cNvPr>
          <p:cNvSpPr txBox="1"/>
          <p:nvPr/>
        </p:nvSpPr>
        <p:spPr>
          <a:xfrm>
            <a:off x="1992443" y="3569879"/>
            <a:ext cx="1739807" cy="369332"/>
          </a:xfrm>
          <a:prstGeom prst="rect">
            <a:avLst/>
          </a:prstGeom>
          <a:noFill/>
        </p:spPr>
        <p:txBody>
          <a:bodyPr wrap="square" rtlCol="0">
            <a:spAutoFit/>
          </a:bodyPr>
          <a:lstStyle/>
          <a:p>
            <a:r>
              <a:rPr lang="en-US" dirty="0">
                <a:solidFill>
                  <a:schemeClr val="bg1"/>
                </a:solidFill>
              </a:rPr>
              <a:t>Whitaker Street</a:t>
            </a:r>
          </a:p>
        </p:txBody>
      </p:sp>
      <p:pic>
        <p:nvPicPr>
          <p:cNvPr id="8" name="Picture 7" descr="A picture containing tree, outdoor, grass, water&#10;&#10;Description automatically generated">
            <a:extLst>
              <a:ext uri="{FF2B5EF4-FFF2-40B4-BE49-F238E27FC236}">
                <a16:creationId xmlns:a16="http://schemas.microsoft.com/office/drawing/2014/main" id="{2E076AE9-EA01-F19B-A709-52065D75C8B8}"/>
              </a:ext>
            </a:extLst>
          </p:cNvPr>
          <p:cNvPicPr>
            <a:picLocks noChangeAspect="1"/>
          </p:cNvPicPr>
          <p:nvPr/>
        </p:nvPicPr>
        <p:blipFill>
          <a:blip r:embed="rId5"/>
          <a:stretch>
            <a:fillRect/>
          </a:stretch>
        </p:blipFill>
        <p:spPr>
          <a:xfrm>
            <a:off x="8249" y="4035587"/>
            <a:ext cx="3763215" cy="2822411"/>
          </a:xfrm>
          <a:prstGeom prst="rect">
            <a:avLst/>
          </a:prstGeom>
        </p:spPr>
      </p:pic>
      <p:sp>
        <p:nvSpPr>
          <p:cNvPr id="10" name="TextBox 9">
            <a:extLst>
              <a:ext uri="{FF2B5EF4-FFF2-40B4-BE49-F238E27FC236}">
                <a16:creationId xmlns:a16="http://schemas.microsoft.com/office/drawing/2014/main" id="{2DEED109-5301-4B0C-0570-69E127A13236}"/>
              </a:ext>
            </a:extLst>
          </p:cNvPr>
          <p:cNvSpPr txBox="1"/>
          <p:nvPr/>
        </p:nvSpPr>
        <p:spPr>
          <a:xfrm>
            <a:off x="29625" y="4108010"/>
            <a:ext cx="1677871" cy="369332"/>
          </a:xfrm>
          <a:prstGeom prst="rect">
            <a:avLst/>
          </a:prstGeom>
          <a:noFill/>
        </p:spPr>
        <p:txBody>
          <a:bodyPr wrap="square" rtlCol="0">
            <a:spAutoFit/>
          </a:bodyPr>
          <a:lstStyle/>
          <a:p>
            <a:r>
              <a:rPr lang="en-US" dirty="0">
                <a:solidFill>
                  <a:schemeClr val="bg1"/>
                </a:solidFill>
              </a:rPr>
              <a:t>Tremont Park</a:t>
            </a:r>
          </a:p>
        </p:txBody>
      </p:sp>
    </p:spTree>
    <p:extLst>
      <p:ext uri="{BB962C8B-B14F-4D97-AF65-F5344CB8AC3E}">
        <p14:creationId xmlns:p14="http://schemas.microsoft.com/office/powerpoint/2010/main" val="60664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C5CE-4FBE-2B58-53EE-251695685AC8}"/>
              </a:ext>
            </a:extLst>
          </p:cNvPr>
          <p:cNvSpPr>
            <a:spLocks noGrp="1"/>
          </p:cNvSpPr>
          <p:nvPr>
            <p:ph type="title"/>
          </p:nvPr>
        </p:nvSpPr>
        <p:spPr>
          <a:xfrm>
            <a:off x="169021" y="767613"/>
            <a:ext cx="3138370" cy="737118"/>
          </a:xfrm>
        </p:spPr>
        <p:txBody>
          <a:bodyPr anchor="b">
            <a:noAutofit/>
          </a:bodyPr>
          <a:lstStyle/>
          <a:p>
            <a:r>
              <a:rPr lang="en-US" sz="2800" b="1" dirty="0"/>
              <a:t>2024 Riverine Flooding Event</a:t>
            </a:r>
            <a:br>
              <a:rPr lang="en-US" sz="2800" b="1" dirty="0"/>
            </a:br>
            <a:r>
              <a:rPr lang="en-US" sz="2800" b="1" dirty="0"/>
              <a:t>(T.S. Debby)</a:t>
            </a:r>
          </a:p>
        </p:txBody>
      </p:sp>
      <p:sp>
        <p:nvSpPr>
          <p:cNvPr id="7" name="Text Placeholder 6">
            <a:extLst>
              <a:ext uri="{FF2B5EF4-FFF2-40B4-BE49-F238E27FC236}">
                <a16:creationId xmlns:a16="http://schemas.microsoft.com/office/drawing/2014/main" id="{62FB41C8-C15A-0EB9-412E-5575B9666934}"/>
              </a:ext>
            </a:extLst>
          </p:cNvPr>
          <p:cNvSpPr>
            <a:spLocks noGrp="1"/>
          </p:cNvSpPr>
          <p:nvPr>
            <p:ph idx="1"/>
          </p:nvPr>
        </p:nvSpPr>
        <p:spPr>
          <a:xfrm>
            <a:off x="83680" y="1797767"/>
            <a:ext cx="3293707" cy="4910947"/>
          </a:xfrm>
        </p:spPr>
        <p:txBody>
          <a:bodyPr anchor="t">
            <a:normAutofit/>
          </a:bodyPr>
          <a:lstStyle/>
          <a:p>
            <a:r>
              <a:rPr lang="en-US" dirty="0"/>
              <a:t>Rainfall Data</a:t>
            </a:r>
          </a:p>
          <a:p>
            <a:pPr lvl="1"/>
            <a:r>
              <a:rPr lang="en-US" dirty="0"/>
              <a:t>10 inches in 48 hours*</a:t>
            </a:r>
          </a:p>
          <a:p>
            <a:r>
              <a:rPr lang="en-US" i="1" dirty="0"/>
              <a:t>Results:</a:t>
            </a:r>
          </a:p>
          <a:p>
            <a:pPr lvl="1"/>
            <a:r>
              <a:rPr lang="en-US" dirty="0"/>
              <a:t>Urban Flooding</a:t>
            </a:r>
          </a:p>
          <a:p>
            <a:pPr lvl="1"/>
            <a:r>
              <a:rPr lang="en-US" dirty="0"/>
              <a:t>Riverine Flooding</a:t>
            </a:r>
          </a:p>
          <a:p>
            <a:r>
              <a:rPr lang="en-US" i="1" dirty="0"/>
              <a:t>Causes:</a:t>
            </a:r>
          </a:p>
          <a:p>
            <a:pPr lvl="1"/>
            <a:r>
              <a:rPr lang="en-US" dirty="0"/>
              <a:t>Heavy rainfall in the Ogeechee River Watershed</a:t>
            </a:r>
          </a:p>
          <a:p>
            <a:pPr lvl="1"/>
            <a:r>
              <a:rPr lang="en-US" dirty="0"/>
              <a:t>Canoochee River flooding</a:t>
            </a:r>
          </a:p>
          <a:p>
            <a:pPr lvl="1"/>
            <a:r>
              <a:rPr lang="en-US" dirty="0"/>
              <a:t>Development within the floodplain</a:t>
            </a:r>
          </a:p>
          <a:p>
            <a:pPr lvl="1"/>
            <a:endParaRPr lang="en-US" dirty="0"/>
          </a:p>
        </p:txBody>
      </p:sp>
      <p:pic>
        <p:nvPicPr>
          <p:cNvPr id="2055" name="Picture 2054">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2050" name="Picture 2" descr="Jeremy Wells kayaks around the intersection of Dunnoman Drive and Grayson Avenue on Saturday, August 10, 2024 as flooding from the Ogeechee River continued to impact the Bradley Point neighborhood in Savannah.">
            <a:extLst>
              <a:ext uri="{FF2B5EF4-FFF2-40B4-BE49-F238E27FC236}">
                <a16:creationId xmlns:a16="http://schemas.microsoft.com/office/drawing/2014/main" id="{F158B327-EE80-69B8-0913-FF281D73A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536" r="27439" b="-1"/>
          <a:stretch/>
        </p:blipFill>
        <p:spPr bwMode="auto">
          <a:xfrm>
            <a:off x="3490721" y="10"/>
            <a:ext cx="5653279"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CBC34C6-A375-C3C1-0C49-171204DD30A9}"/>
              </a:ext>
            </a:extLst>
          </p:cNvPr>
          <p:cNvSpPr txBox="1"/>
          <p:nvPr/>
        </p:nvSpPr>
        <p:spPr>
          <a:xfrm>
            <a:off x="3608345" y="6064263"/>
            <a:ext cx="5342021" cy="646331"/>
          </a:xfrm>
          <a:prstGeom prst="rect">
            <a:avLst/>
          </a:prstGeom>
          <a:noFill/>
        </p:spPr>
        <p:txBody>
          <a:bodyPr wrap="square" rtlCol="0">
            <a:spAutoFit/>
          </a:bodyPr>
          <a:lstStyle/>
          <a:p>
            <a:r>
              <a:rPr lang="en-US" dirty="0"/>
              <a:t>Dunnoman Dr and Grayson Ave</a:t>
            </a:r>
          </a:p>
          <a:p>
            <a:r>
              <a:rPr lang="en-US" dirty="0"/>
              <a:t>Bradley Pointe Subdivision</a:t>
            </a:r>
          </a:p>
        </p:txBody>
      </p:sp>
    </p:spTree>
    <p:extLst>
      <p:ext uri="{BB962C8B-B14F-4D97-AF65-F5344CB8AC3E}">
        <p14:creationId xmlns:p14="http://schemas.microsoft.com/office/powerpoint/2010/main" val="3915136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8257</TotalTime>
  <Words>1181</Words>
  <Application>Microsoft Office PowerPoint</Application>
  <PresentationFormat>On-screen Show (4:3)</PresentationFormat>
  <Paragraphs>224</Paragraphs>
  <Slides>27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Calisto MT</vt:lpstr>
      <vt:lpstr>Times New Roman</vt:lpstr>
      <vt:lpstr>Wingdings 2</vt:lpstr>
      <vt:lpstr>Slate</vt:lpstr>
      <vt:lpstr>PowerPoint Presentation</vt:lpstr>
      <vt:lpstr>PowerPoint Presentation</vt:lpstr>
      <vt:lpstr>Presentation Acronyms</vt:lpstr>
      <vt:lpstr>Recent  Rainfall Events</vt:lpstr>
      <vt:lpstr>Urban Flooding: Very Likely in Savannah  Large amount of rain occurs very quickly and locally   </vt:lpstr>
      <vt:lpstr>Coastal Flooding: Increasing Frequency  Very high tide from astronomical event or tropical storm.   </vt:lpstr>
      <vt:lpstr>Riverine Flooding: Infrequent in Savannah  Heavy rainfall over a large upstream watershed   </vt:lpstr>
      <vt:lpstr>2024 Urban Flooding Events</vt:lpstr>
      <vt:lpstr>2024 Riverine Flooding Event (T.S. Debby)</vt:lpstr>
      <vt:lpstr>PowerPoint Presentation</vt:lpstr>
      <vt:lpstr>Drainage System Resiliency</vt:lpstr>
      <vt:lpstr>City SWMP Role &amp; Responsibilities</vt:lpstr>
      <vt:lpstr>City SWMP Service Delivery Responsibilities</vt:lpstr>
      <vt:lpstr>Stormwater Program Overview</vt:lpstr>
      <vt:lpstr>City of Savannah Drainage System Data</vt:lpstr>
      <vt:lpstr>PowerPoint Presentation</vt:lpstr>
      <vt:lpstr>PowerPoint Presentation</vt:lpstr>
      <vt:lpstr>Capital Improvement Projects (5 to 20 year)   Flood Studies/ Masterplan </vt:lpstr>
      <vt:lpstr>Stormwater Program Funding</vt:lpstr>
      <vt:lpstr>City Utility Operation &amp; Funding Overview</vt:lpstr>
      <vt:lpstr>City SWMP Funding Strategy</vt:lpstr>
      <vt:lpstr>Stormwater Utility Overview</vt:lpstr>
      <vt:lpstr>Stormwater Utility Overview</vt:lpstr>
      <vt:lpstr>Georgia Stormwater Utilities (SWUs)</vt:lpstr>
      <vt:lpstr>Garden City SWU Customer Bills</vt:lpstr>
      <vt:lpstr>SWU Funding Study  Project Tasks</vt:lpstr>
      <vt:lpstr>Questions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Resiliency</dc:title>
  <dc:creator>Courtney Reich</dc:creator>
  <cp:lastModifiedBy>Ronald Feldner</cp:lastModifiedBy>
  <cp:revision>23</cp:revision>
  <cp:lastPrinted>2024-10-25T19:47:37Z</cp:lastPrinted>
  <dcterms:created xsi:type="dcterms:W3CDTF">2020-06-09T13:58:25Z</dcterms:created>
  <dcterms:modified xsi:type="dcterms:W3CDTF">2024-11-07T18:39:08Z</dcterms:modified>
</cp:coreProperties>
</file>