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15"/>
  </p:notesMasterIdLst>
  <p:sldIdLst>
    <p:sldId id="265" r:id="rId3"/>
    <p:sldId id="256" r:id="rId4"/>
    <p:sldId id="294" r:id="rId5"/>
    <p:sldId id="293" r:id="rId6"/>
    <p:sldId id="258" r:id="rId7"/>
    <p:sldId id="259" r:id="rId8"/>
    <p:sldId id="295" r:id="rId9"/>
    <p:sldId id="261" r:id="rId10"/>
    <p:sldId id="262" r:id="rId11"/>
    <p:sldId id="266" r:id="rId12"/>
    <p:sldId id="263" r:id="rId13"/>
    <p:sldId id="264"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57C34-8413-8CA9-BE65-FEF40CBE3A44}" v="12" dt="2023-11-08T19:27:02.022"/>
    <p1510:client id="{E3AA4E91-2727-44C0-B30B-1D87C34728D7}" v="25" dt="2023-11-08T20:43:47.776"/>
    <p1510:client id="{ECE9054C-854D-0BDD-E4A8-27764864682D}" v="4" dt="2023-11-08T20:42:22.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1" Type="http://schemas.openxmlformats.org/officeDocument/2006/relationships/hyperlink" Target="http://www.savannahga.gov/3589/Alcohol-Review-Committee"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1" Type="http://schemas.openxmlformats.org/officeDocument/2006/relationships/hyperlink" Target="http://www.savannahga.gov/3589/Alcohol-Review-Committe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C95AE-2AF7-409A-8A8B-7BE4601633B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B74520E-2760-4AF5-9CC1-E638FE8ED583}">
      <dgm:prSet custT="1"/>
      <dgm:spPr/>
      <dgm:t>
        <a:bodyPr/>
        <a:lstStyle/>
        <a:p>
          <a:pPr>
            <a:lnSpc>
              <a:spcPct val="100000"/>
            </a:lnSpc>
            <a:defRPr cap="all"/>
          </a:pPr>
          <a:r>
            <a:rPr lang="en-US" sz="1400" dirty="0"/>
            <a:t>Business tax certificates expire on December 31 (in the year of issuance) and must be renewed annually by March 1 (of the year immediately following the year of issuance) to avoid penalties and interest. </a:t>
          </a:r>
        </a:p>
      </dgm:t>
    </dgm:pt>
    <dgm:pt modelId="{FA58D2F1-8975-4B00-8697-CE34C23C2C76}" type="parTrans" cxnId="{2BC5ED18-1F7E-4AAC-888E-91E2C8BD027C}">
      <dgm:prSet/>
      <dgm:spPr/>
      <dgm:t>
        <a:bodyPr/>
        <a:lstStyle/>
        <a:p>
          <a:endParaRPr lang="en-US"/>
        </a:p>
      </dgm:t>
    </dgm:pt>
    <dgm:pt modelId="{DCFB9509-A5B6-4F70-BDF9-AB0E1F83BF1A}" type="sibTrans" cxnId="{2BC5ED18-1F7E-4AAC-888E-91E2C8BD027C}">
      <dgm:prSet/>
      <dgm:spPr/>
      <dgm:t>
        <a:bodyPr/>
        <a:lstStyle/>
        <a:p>
          <a:endParaRPr lang="en-US"/>
        </a:p>
      </dgm:t>
    </dgm:pt>
    <dgm:pt modelId="{31061556-9578-4606-9D41-99A2CC0D10E0}">
      <dgm:prSet/>
      <dgm:spPr/>
      <dgm:t>
        <a:bodyPr/>
        <a:lstStyle/>
        <a:p>
          <a:pPr>
            <a:lnSpc>
              <a:spcPct val="100000"/>
            </a:lnSpc>
            <a:defRPr cap="all"/>
          </a:pPr>
          <a:r>
            <a:rPr lang="en-US"/>
            <a:t>Business Tax Renewal applications will be sent along with the Alcohol Renewal applications. You can also download a blank copy of the renewal form and view instructions for renewal. </a:t>
          </a:r>
        </a:p>
      </dgm:t>
    </dgm:pt>
    <dgm:pt modelId="{28F9F61E-42AB-4727-969F-7EB23FABEBA5}" type="parTrans" cxnId="{CE72EF50-FE10-4CCF-96EE-F64021FEF5C2}">
      <dgm:prSet/>
      <dgm:spPr/>
      <dgm:t>
        <a:bodyPr/>
        <a:lstStyle/>
        <a:p>
          <a:endParaRPr lang="en-US"/>
        </a:p>
      </dgm:t>
    </dgm:pt>
    <dgm:pt modelId="{F8DF0595-CDAB-4994-A5E0-DDD798E0C813}" type="sibTrans" cxnId="{CE72EF50-FE10-4CCF-96EE-F64021FEF5C2}">
      <dgm:prSet/>
      <dgm:spPr/>
      <dgm:t>
        <a:bodyPr/>
        <a:lstStyle/>
        <a:p>
          <a:endParaRPr lang="en-US"/>
        </a:p>
      </dgm:t>
    </dgm:pt>
    <dgm:pt modelId="{AF8706CE-DB6F-4DF1-B33F-0C266C919A4E}" type="pres">
      <dgm:prSet presAssocID="{A5FC95AE-2AF7-409A-8A8B-7BE4601633BC}" presName="root" presStyleCnt="0">
        <dgm:presLayoutVars>
          <dgm:dir/>
          <dgm:resizeHandles val="exact"/>
        </dgm:presLayoutVars>
      </dgm:prSet>
      <dgm:spPr/>
    </dgm:pt>
    <dgm:pt modelId="{5B448322-8175-4CC5-A2C2-A8A6530C86CE}" type="pres">
      <dgm:prSet presAssocID="{EB74520E-2760-4AF5-9CC1-E638FE8ED583}" presName="compNode" presStyleCnt="0"/>
      <dgm:spPr/>
    </dgm:pt>
    <dgm:pt modelId="{E540E7E0-5B84-49C1-AFD6-9F010EC8FA55}" type="pres">
      <dgm:prSet presAssocID="{EB74520E-2760-4AF5-9CC1-E638FE8ED583}" presName="iconBgRect" presStyleLbl="bgShp" presStyleIdx="0" presStyleCnt="2"/>
      <dgm:spPr/>
    </dgm:pt>
    <dgm:pt modelId="{E7A14B43-8B04-4F94-8081-A2A3E644B67E}" type="pres">
      <dgm:prSet presAssocID="{EB74520E-2760-4AF5-9CC1-E638FE8ED58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3407CECA-BD45-45F5-8882-AA2C70B9657D}" type="pres">
      <dgm:prSet presAssocID="{EB74520E-2760-4AF5-9CC1-E638FE8ED583}" presName="spaceRect" presStyleCnt="0"/>
      <dgm:spPr/>
    </dgm:pt>
    <dgm:pt modelId="{BFC65654-653E-4577-973F-FBEA88EC7774}" type="pres">
      <dgm:prSet presAssocID="{EB74520E-2760-4AF5-9CC1-E638FE8ED583}" presName="textRect" presStyleLbl="revTx" presStyleIdx="0" presStyleCnt="2">
        <dgm:presLayoutVars>
          <dgm:chMax val="1"/>
          <dgm:chPref val="1"/>
        </dgm:presLayoutVars>
      </dgm:prSet>
      <dgm:spPr/>
    </dgm:pt>
    <dgm:pt modelId="{6C5DBB5C-1644-4D75-A989-8F580C6068A2}" type="pres">
      <dgm:prSet presAssocID="{DCFB9509-A5B6-4F70-BDF9-AB0E1F83BF1A}" presName="sibTrans" presStyleCnt="0"/>
      <dgm:spPr/>
    </dgm:pt>
    <dgm:pt modelId="{FE5573F7-EA6B-455E-86DA-7F813ACC8FDA}" type="pres">
      <dgm:prSet presAssocID="{31061556-9578-4606-9D41-99A2CC0D10E0}" presName="compNode" presStyleCnt="0"/>
      <dgm:spPr/>
    </dgm:pt>
    <dgm:pt modelId="{BD8141D7-1803-43BD-861C-BA6624789765}" type="pres">
      <dgm:prSet presAssocID="{31061556-9578-4606-9D41-99A2CC0D10E0}" presName="iconBgRect" presStyleLbl="bgShp" presStyleIdx="1" presStyleCnt="2"/>
      <dgm:spPr/>
    </dgm:pt>
    <dgm:pt modelId="{903BCC04-1231-4E4C-8359-DB435743E503}" type="pres">
      <dgm:prSet presAssocID="{31061556-9578-4606-9D41-99A2CC0D10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wnload"/>
        </a:ext>
      </dgm:extLst>
    </dgm:pt>
    <dgm:pt modelId="{B56459B7-3D0E-46A5-AB3C-060EB206D02F}" type="pres">
      <dgm:prSet presAssocID="{31061556-9578-4606-9D41-99A2CC0D10E0}" presName="spaceRect" presStyleCnt="0"/>
      <dgm:spPr/>
    </dgm:pt>
    <dgm:pt modelId="{070F681D-60EA-4B05-A8A8-31B385CBA2C1}" type="pres">
      <dgm:prSet presAssocID="{31061556-9578-4606-9D41-99A2CC0D10E0}" presName="textRect" presStyleLbl="revTx" presStyleIdx="1" presStyleCnt="2">
        <dgm:presLayoutVars>
          <dgm:chMax val="1"/>
          <dgm:chPref val="1"/>
        </dgm:presLayoutVars>
      </dgm:prSet>
      <dgm:spPr/>
    </dgm:pt>
  </dgm:ptLst>
  <dgm:cxnLst>
    <dgm:cxn modelId="{2BC5ED18-1F7E-4AAC-888E-91E2C8BD027C}" srcId="{A5FC95AE-2AF7-409A-8A8B-7BE4601633BC}" destId="{EB74520E-2760-4AF5-9CC1-E638FE8ED583}" srcOrd="0" destOrd="0" parTransId="{FA58D2F1-8975-4B00-8697-CE34C23C2C76}" sibTransId="{DCFB9509-A5B6-4F70-BDF9-AB0E1F83BF1A}"/>
    <dgm:cxn modelId="{CE72EF50-FE10-4CCF-96EE-F64021FEF5C2}" srcId="{A5FC95AE-2AF7-409A-8A8B-7BE4601633BC}" destId="{31061556-9578-4606-9D41-99A2CC0D10E0}" srcOrd="1" destOrd="0" parTransId="{28F9F61E-42AB-4727-969F-7EB23FABEBA5}" sibTransId="{F8DF0595-CDAB-4994-A5E0-DDD798E0C813}"/>
    <dgm:cxn modelId="{789776DD-33E4-4F9C-9C48-20C2F855C536}" type="presOf" srcId="{31061556-9578-4606-9D41-99A2CC0D10E0}" destId="{070F681D-60EA-4B05-A8A8-31B385CBA2C1}" srcOrd="0" destOrd="0" presId="urn:microsoft.com/office/officeart/2018/5/layout/IconCircleLabelList"/>
    <dgm:cxn modelId="{26DB80E3-F187-4685-9C1C-0035EFFD90D2}" type="presOf" srcId="{A5FC95AE-2AF7-409A-8A8B-7BE4601633BC}" destId="{AF8706CE-DB6F-4DF1-B33F-0C266C919A4E}" srcOrd="0" destOrd="0" presId="urn:microsoft.com/office/officeart/2018/5/layout/IconCircleLabelList"/>
    <dgm:cxn modelId="{A05438E8-AD03-4064-8AC3-408C21D445F9}" type="presOf" srcId="{EB74520E-2760-4AF5-9CC1-E638FE8ED583}" destId="{BFC65654-653E-4577-973F-FBEA88EC7774}" srcOrd="0" destOrd="0" presId="urn:microsoft.com/office/officeart/2018/5/layout/IconCircleLabelList"/>
    <dgm:cxn modelId="{070E2695-0627-46FD-8D2E-C99F05DB1792}" type="presParOf" srcId="{AF8706CE-DB6F-4DF1-B33F-0C266C919A4E}" destId="{5B448322-8175-4CC5-A2C2-A8A6530C86CE}" srcOrd="0" destOrd="0" presId="urn:microsoft.com/office/officeart/2018/5/layout/IconCircleLabelList"/>
    <dgm:cxn modelId="{043CC1B0-86EB-4E1B-A709-61AD0488993D}" type="presParOf" srcId="{5B448322-8175-4CC5-A2C2-A8A6530C86CE}" destId="{E540E7E0-5B84-49C1-AFD6-9F010EC8FA55}" srcOrd="0" destOrd="0" presId="urn:microsoft.com/office/officeart/2018/5/layout/IconCircleLabelList"/>
    <dgm:cxn modelId="{5B60A311-7C17-4ADF-AF3F-401C9D3F8A81}" type="presParOf" srcId="{5B448322-8175-4CC5-A2C2-A8A6530C86CE}" destId="{E7A14B43-8B04-4F94-8081-A2A3E644B67E}" srcOrd="1" destOrd="0" presId="urn:microsoft.com/office/officeart/2018/5/layout/IconCircleLabelList"/>
    <dgm:cxn modelId="{A40F0B6F-2881-4BC1-BA9C-B32F0D8C59D4}" type="presParOf" srcId="{5B448322-8175-4CC5-A2C2-A8A6530C86CE}" destId="{3407CECA-BD45-45F5-8882-AA2C70B9657D}" srcOrd="2" destOrd="0" presId="urn:microsoft.com/office/officeart/2018/5/layout/IconCircleLabelList"/>
    <dgm:cxn modelId="{3FB5F58F-FEBB-4BC1-96C0-39F9A3A56E86}" type="presParOf" srcId="{5B448322-8175-4CC5-A2C2-A8A6530C86CE}" destId="{BFC65654-653E-4577-973F-FBEA88EC7774}" srcOrd="3" destOrd="0" presId="urn:microsoft.com/office/officeart/2018/5/layout/IconCircleLabelList"/>
    <dgm:cxn modelId="{8C6A9F43-27E4-47C8-8469-50A9A8F0F847}" type="presParOf" srcId="{AF8706CE-DB6F-4DF1-B33F-0C266C919A4E}" destId="{6C5DBB5C-1644-4D75-A989-8F580C6068A2}" srcOrd="1" destOrd="0" presId="urn:microsoft.com/office/officeart/2018/5/layout/IconCircleLabelList"/>
    <dgm:cxn modelId="{5865280C-6092-4475-9765-942297324FF1}" type="presParOf" srcId="{AF8706CE-DB6F-4DF1-B33F-0C266C919A4E}" destId="{FE5573F7-EA6B-455E-86DA-7F813ACC8FDA}" srcOrd="2" destOrd="0" presId="urn:microsoft.com/office/officeart/2018/5/layout/IconCircleLabelList"/>
    <dgm:cxn modelId="{EFEC748F-C6DF-4A1B-B53F-C5CB47A2F9B8}" type="presParOf" srcId="{FE5573F7-EA6B-455E-86DA-7F813ACC8FDA}" destId="{BD8141D7-1803-43BD-861C-BA6624789765}" srcOrd="0" destOrd="0" presId="urn:microsoft.com/office/officeart/2018/5/layout/IconCircleLabelList"/>
    <dgm:cxn modelId="{740E038E-9C46-4F55-976D-15C596DBF3EF}" type="presParOf" srcId="{FE5573F7-EA6B-455E-86DA-7F813ACC8FDA}" destId="{903BCC04-1231-4E4C-8359-DB435743E503}" srcOrd="1" destOrd="0" presId="urn:microsoft.com/office/officeart/2018/5/layout/IconCircleLabelList"/>
    <dgm:cxn modelId="{94B13345-707E-4937-8103-6704FE599A43}" type="presParOf" srcId="{FE5573F7-EA6B-455E-86DA-7F813ACC8FDA}" destId="{B56459B7-3D0E-46A5-AB3C-060EB206D02F}" srcOrd="2" destOrd="0" presId="urn:microsoft.com/office/officeart/2018/5/layout/IconCircleLabelList"/>
    <dgm:cxn modelId="{48105A41-EA83-4DFF-9642-F8B2065D64DB}" type="presParOf" srcId="{FE5573F7-EA6B-455E-86DA-7F813ACC8FDA}" destId="{070F681D-60EA-4B05-A8A8-31B385CBA2C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AE6D9-03F7-496D-82B1-8E49AF1D3747}" type="doc">
      <dgm:prSet loTypeId="urn:microsoft.com/office/officeart/2005/8/layout/chevron1" loCatId="process" qsTypeId="urn:microsoft.com/office/officeart/2005/8/quickstyle/simple5" qsCatId="simple" csTypeId="urn:microsoft.com/office/officeart/2005/8/colors/colorful3" csCatId="colorful" phldr="1"/>
      <dgm:spPr/>
    </dgm:pt>
    <dgm:pt modelId="{F5311F0D-46B9-4E15-970E-DC085C09BBF8}">
      <dgm:prSet phldrT="[Text]" custT="1"/>
      <dgm:spPr/>
      <dgm:t>
        <a:bodyPr/>
        <a:lstStyle/>
        <a:p>
          <a:r>
            <a:rPr lang="en-US" sz="1600" b="1" u="sng" dirty="0"/>
            <a:t>Dec 15, 2023</a:t>
          </a:r>
          <a:r>
            <a:rPr lang="en-US" sz="1600" b="1" dirty="0"/>
            <a:t>, </a:t>
          </a:r>
          <a:r>
            <a:rPr lang="en-US" sz="1600" dirty="0"/>
            <a:t>Alcohol Renewals mailed out. </a:t>
          </a:r>
        </a:p>
      </dgm:t>
    </dgm:pt>
    <dgm:pt modelId="{B809D51C-EC25-4DE1-986C-A1431B5A8474}" type="parTrans" cxnId="{4A6F982A-3762-453C-8D21-2066C4FE8793}">
      <dgm:prSet/>
      <dgm:spPr/>
      <dgm:t>
        <a:bodyPr/>
        <a:lstStyle/>
        <a:p>
          <a:endParaRPr lang="en-US"/>
        </a:p>
      </dgm:t>
    </dgm:pt>
    <dgm:pt modelId="{0E97080C-7485-40B7-9083-351BCF34EF52}" type="sibTrans" cxnId="{4A6F982A-3762-453C-8D21-2066C4FE8793}">
      <dgm:prSet/>
      <dgm:spPr/>
      <dgm:t>
        <a:bodyPr/>
        <a:lstStyle/>
        <a:p>
          <a:endParaRPr lang="en-US"/>
        </a:p>
      </dgm:t>
    </dgm:pt>
    <dgm:pt modelId="{72D0C2FB-9D3C-433F-A8BA-794F4A6C9FD1}">
      <dgm:prSet phldrT="[Text]" custT="1"/>
      <dgm:spPr/>
      <dgm:t>
        <a:bodyPr/>
        <a:lstStyle/>
        <a:p>
          <a:r>
            <a:rPr lang="en-US" sz="1600" b="1" u="sng" dirty="0"/>
            <a:t>Dec 31, 2023,</a:t>
          </a:r>
          <a:r>
            <a:rPr lang="en-US" sz="1600" u="sng" dirty="0"/>
            <a:t> </a:t>
          </a:r>
          <a:r>
            <a:rPr lang="en-US" sz="1600" dirty="0"/>
            <a:t>Alcohol licenses Expire</a:t>
          </a:r>
        </a:p>
      </dgm:t>
    </dgm:pt>
    <dgm:pt modelId="{7DD11426-37FF-46B4-B7EF-CA13F9ACFF5A}" type="parTrans" cxnId="{8D30AE68-6D7F-4531-A610-DCA7D9DCFD47}">
      <dgm:prSet/>
      <dgm:spPr/>
      <dgm:t>
        <a:bodyPr/>
        <a:lstStyle/>
        <a:p>
          <a:endParaRPr lang="en-US"/>
        </a:p>
      </dgm:t>
    </dgm:pt>
    <dgm:pt modelId="{F982AA2C-8A40-4EA6-A1B2-25AF5CE7F093}" type="sibTrans" cxnId="{8D30AE68-6D7F-4531-A610-DCA7D9DCFD47}">
      <dgm:prSet/>
      <dgm:spPr/>
      <dgm:t>
        <a:bodyPr/>
        <a:lstStyle/>
        <a:p>
          <a:endParaRPr lang="en-US"/>
        </a:p>
      </dgm:t>
    </dgm:pt>
    <dgm:pt modelId="{91936BAC-28D8-494B-8E1B-426C171A66B7}">
      <dgm:prSet phldrT="[Text]" custT="1"/>
      <dgm:spPr/>
      <dgm:t>
        <a:bodyPr/>
        <a:lstStyle/>
        <a:p>
          <a:r>
            <a:rPr lang="en-US" sz="1400" b="1" u="sng" dirty="0"/>
            <a:t>January 29, 2024, </a:t>
          </a:r>
          <a:r>
            <a:rPr lang="en-US" sz="1400" b="0" dirty="0"/>
            <a:t>Completed, signed, and notarized documents including required fees due to Revenue Department by </a:t>
          </a:r>
          <a:r>
            <a:rPr lang="en-US" sz="1400" b="1" u="sng" dirty="0"/>
            <a:t>5 pm</a:t>
          </a:r>
          <a:endParaRPr lang="en-US" sz="1400" b="1" dirty="0"/>
        </a:p>
      </dgm:t>
    </dgm:pt>
    <dgm:pt modelId="{BAEE7EA0-9150-4785-AC98-A53E50ABF282}" type="parTrans" cxnId="{41952280-B04F-4E80-ABEE-3DAD958C8D03}">
      <dgm:prSet/>
      <dgm:spPr/>
      <dgm:t>
        <a:bodyPr/>
        <a:lstStyle/>
        <a:p>
          <a:endParaRPr lang="en-US"/>
        </a:p>
      </dgm:t>
    </dgm:pt>
    <dgm:pt modelId="{7275FF55-782B-45C2-9FE7-5D6DCE04B583}" type="sibTrans" cxnId="{41952280-B04F-4E80-ABEE-3DAD958C8D03}">
      <dgm:prSet/>
      <dgm:spPr/>
      <dgm:t>
        <a:bodyPr/>
        <a:lstStyle/>
        <a:p>
          <a:endParaRPr lang="en-US"/>
        </a:p>
      </dgm:t>
    </dgm:pt>
    <dgm:pt modelId="{AD166708-8FC6-4DD9-9E1A-F81CE93E03ED}">
      <dgm:prSet phldrT="[Text]"/>
      <dgm:spPr/>
      <dgm:t>
        <a:bodyPr/>
        <a:lstStyle/>
        <a:p>
          <a:r>
            <a:rPr lang="en-US" dirty="0"/>
            <a:t>New alcohol requests and New Ownership requests must be processed through the Alcohol Review Committee </a:t>
          </a:r>
        </a:p>
      </dgm:t>
    </dgm:pt>
    <dgm:pt modelId="{B9E9765E-5D4F-4029-A14A-67F14DD81A83}" type="parTrans" cxnId="{DE386A59-D9D2-4474-A7D1-5F260D48D9F1}">
      <dgm:prSet/>
      <dgm:spPr/>
      <dgm:t>
        <a:bodyPr/>
        <a:lstStyle/>
        <a:p>
          <a:endParaRPr lang="en-US"/>
        </a:p>
      </dgm:t>
    </dgm:pt>
    <dgm:pt modelId="{4C870334-4B37-4662-B9C2-D0687102EF27}" type="sibTrans" cxnId="{DE386A59-D9D2-4474-A7D1-5F260D48D9F1}">
      <dgm:prSet/>
      <dgm:spPr/>
      <dgm:t>
        <a:bodyPr/>
        <a:lstStyle/>
        <a:p>
          <a:endParaRPr lang="en-US"/>
        </a:p>
      </dgm:t>
    </dgm:pt>
    <dgm:pt modelId="{FBD06718-69A6-487A-9E13-B81799C589E9}">
      <dgm:prSet phldrT="[Text]"/>
      <dgm:spPr/>
      <dgm:t>
        <a:bodyPr/>
        <a:lstStyle/>
        <a:p>
          <a:r>
            <a:rPr lang="en-US" dirty="0">
              <a:hlinkClick xmlns:r="http://schemas.openxmlformats.org/officeDocument/2006/relationships" r:id="rId1"/>
            </a:rPr>
            <a:t>www.savannahga.gov/3589/Alcohol-Review-Committee</a:t>
          </a:r>
          <a:endParaRPr lang="en-US" dirty="0"/>
        </a:p>
      </dgm:t>
    </dgm:pt>
    <dgm:pt modelId="{5BE450AF-2DF5-4D70-A6D7-5E49B95FD278}" type="parTrans" cxnId="{277ACF0D-43A6-4966-AD86-4E389017074A}">
      <dgm:prSet/>
      <dgm:spPr/>
      <dgm:t>
        <a:bodyPr/>
        <a:lstStyle/>
        <a:p>
          <a:endParaRPr lang="en-US"/>
        </a:p>
      </dgm:t>
    </dgm:pt>
    <dgm:pt modelId="{6FA7F68A-D862-4A3C-B9CF-BED225867178}" type="sibTrans" cxnId="{277ACF0D-43A6-4966-AD86-4E389017074A}">
      <dgm:prSet/>
      <dgm:spPr/>
      <dgm:t>
        <a:bodyPr/>
        <a:lstStyle/>
        <a:p>
          <a:endParaRPr lang="en-US"/>
        </a:p>
      </dgm:t>
    </dgm:pt>
    <dgm:pt modelId="{DC582566-FC4A-4171-953B-709C07DA253E}">
      <dgm:prSet phldrT="[Text]" custT="1"/>
      <dgm:spPr/>
      <dgm:t>
        <a:bodyPr/>
        <a:lstStyle/>
        <a:p>
          <a:r>
            <a:rPr lang="en-US" sz="1400" b="1" u="sng" dirty="0"/>
            <a:t>January 31, 2024,</a:t>
          </a:r>
          <a:r>
            <a:rPr lang="en-US" sz="1400" b="1" u="none" dirty="0"/>
            <a:t> </a:t>
          </a:r>
          <a:r>
            <a:rPr lang="en-US" sz="1400" b="0" u="none" dirty="0"/>
            <a:t>Renewal packets received after this day will be assessed a 25% penalty of the total annual fees.</a:t>
          </a:r>
          <a:endParaRPr lang="en-US" sz="1400" b="1" dirty="0"/>
        </a:p>
      </dgm:t>
    </dgm:pt>
    <dgm:pt modelId="{7A34A5F8-9B49-4DFB-B1CE-2D14F492125D}" type="parTrans" cxnId="{12D6CC2F-BCF4-433F-90E3-882CDCE2AB87}">
      <dgm:prSet/>
      <dgm:spPr/>
      <dgm:t>
        <a:bodyPr/>
        <a:lstStyle/>
        <a:p>
          <a:endParaRPr lang="en-US"/>
        </a:p>
      </dgm:t>
    </dgm:pt>
    <dgm:pt modelId="{E4D6A12C-CDD3-4D5B-A17B-09DCB7BA444C}" type="sibTrans" cxnId="{12D6CC2F-BCF4-433F-90E3-882CDCE2AB87}">
      <dgm:prSet/>
      <dgm:spPr/>
      <dgm:t>
        <a:bodyPr/>
        <a:lstStyle/>
        <a:p>
          <a:endParaRPr lang="en-US"/>
        </a:p>
      </dgm:t>
    </dgm:pt>
    <dgm:pt modelId="{A044A78D-BFA7-4B31-A2FD-1EFF26DE7275}">
      <dgm:prSet phldrT="[Text]"/>
      <dgm:spPr/>
      <dgm:t>
        <a:bodyPr/>
        <a:lstStyle/>
        <a:p>
          <a:r>
            <a:rPr lang="en-US" b="0" dirty="0"/>
            <a:t>All dispensing of alcoholic beverages </a:t>
          </a:r>
          <a:r>
            <a:rPr lang="en-US" b="1" u="sng" dirty="0"/>
            <a:t>must cease</a:t>
          </a:r>
          <a:r>
            <a:rPr lang="en-US" b="0" dirty="0"/>
            <a:t> until a 2024 license is issued</a:t>
          </a:r>
          <a:endParaRPr lang="en-US"/>
        </a:p>
      </dgm:t>
    </dgm:pt>
    <dgm:pt modelId="{BF670F53-1BBC-4C65-9575-AF50425EE80C}" type="parTrans" cxnId="{26FF2F73-01BE-4108-9FA2-50AEA473ABE6}">
      <dgm:prSet/>
      <dgm:spPr/>
      <dgm:t>
        <a:bodyPr/>
        <a:lstStyle/>
        <a:p>
          <a:endParaRPr lang="en-US"/>
        </a:p>
      </dgm:t>
    </dgm:pt>
    <dgm:pt modelId="{12316695-23A6-492B-AA2E-B99E17EE6640}" type="sibTrans" cxnId="{26FF2F73-01BE-4108-9FA2-50AEA473ABE6}">
      <dgm:prSet/>
      <dgm:spPr/>
      <dgm:t>
        <a:bodyPr/>
        <a:lstStyle/>
        <a:p>
          <a:endParaRPr lang="en-US"/>
        </a:p>
      </dgm:t>
    </dgm:pt>
    <dgm:pt modelId="{0E597E0D-9E6C-423E-A868-56F5E022E2A3}" type="pres">
      <dgm:prSet presAssocID="{4E8AE6D9-03F7-496D-82B1-8E49AF1D3747}" presName="Name0" presStyleCnt="0">
        <dgm:presLayoutVars>
          <dgm:dir/>
          <dgm:animLvl val="lvl"/>
          <dgm:resizeHandles val="exact"/>
        </dgm:presLayoutVars>
      </dgm:prSet>
      <dgm:spPr/>
    </dgm:pt>
    <dgm:pt modelId="{1E1CC603-CA3A-48F0-AB38-2BA118603F73}" type="pres">
      <dgm:prSet presAssocID="{F5311F0D-46B9-4E15-970E-DC085C09BBF8}" presName="composite" presStyleCnt="0"/>
      <dgm:spPr/>
    </dgm:pt>
    <dgm:pt modelId="{88817877-8493-4631-B131-E1D5394C5FB7}" type="pres">
      <dgm:prSet presAssocID="{F5311F0D-46B9-4E15-970E-DC085C09BBF8}" presName="parTx" presStyleLbl="node1" presStyleIdx="0" presStyleCnt="4">
        <dgm:presLayoutVars>
          <dgm:chMax val="0"/>
          <dgm:chPref val="0"/>
          <dgm:bulletEnabled val="1"/>
        </dgm:presLayoutVars>
      </dgm:prSet>
      <dgm:spPr/>
    </dgm:pt>
    <dgm:pt modelId="{87C46C93-7352-4394-9E73-F380860AA36E}" type="pres">
      <dgm:prSet presAssocID="{F5311F0D-46B9-4E15-970E-DC085C09BBF8}" presName="desTx" presStyleLbl="revTx" presStyleIdx="0" presStyleCnt="2">
        <dgm:presLayoutVars>
          <dgm:bulletEnabled val="1"/>
        </dgm:presLayoutVars>
      </dgm:prSet>
      <dgm:spPr/>
    </dgm:pt>
    <dgm:pt modelId="{4B645EA4-A9C1-4C81-AD30-BFD0EB2359A2}" type="pres">
      <dgm:prSet presAssocID="{0E97080C-7485-40B7-9083-351BCF34EF52}" presName="space" presStyleCnt="0"/>
      <dgm:spPr/>
    </dgm:pt>
    <dgm:pt modelId="{81BC4C53-51FB-4372-9C50-2B2FA0B09B7D}" type="pres">
      <dgm:prSet presAssocID="{72D0C2FB-9D3C-433F-A8BA-794F4A6C9FD1}" presName="composite" presStyleCnt="0"/>
      <dgm:spPr/>
    </dgm:pt>
    <dgm:pt modelId="{E553B65A-8276-4844-B4A3-4EB88A0AE54A}" type="pres">
      <dgm:prSet presAssocID="{72D0C2FB-9D3C-433F-A8BA-794F4A6C9FD1}" presName="parTx" presStyleLbl="node1" presStyleIdx="1" presStyleCnt="4">
        <dgm:presLayoutVars>
          <dgm:chMax val="0"/>
          <dgm:chPref val="0"/>
          <dgm:bulletEnabled val="1"/>
        </dgm:presLayoutVars>
      </dgm:prSet>
      <dgm:spPr/>
    </dgm:pt>
    <dgm:pt modelId="{68E205DA-975B-4F47-835F-4B1983D5AC36}" type="pres">
      <dgm:prSet presAssocID="{72D0C2FB-9D3C-433F-A8BA-794F4A6C9FD1}" presName="desTx" presStyleLbl="revTx" presStyleIdx="0" presStyleCnt="2">
        <dgm:presLayoutVars>
          <dgm:bulletEnabled val="1"/>
        </dgm:presLayoutVars>
      </dgm:prSet>
      <dgm:spPr/>
    </dgm:pt>
    <dgm:pt modelId="{AFF3D5B6-0048-468B-9240-69E3AFD5A9A9}" type="pres">
      <dgm:prSet presAssocID="{F982AA2C-8A40-4EA6-A1B2-25AF5CE7F093}" presName="space" presStyleCnt="0"/>
      <dgm:spPr/>
    </dgm:pt>
    <dgm:pt modelId="{A964D668-B6A0-480E-85F5-AD4CA30AC0AE}" type="pres">
      <dgm:prSet presAssocID="{91936BAC-28D8-494B-8E1B-426C171A66B7}" presName="composite" presStyleCnt="0"/>
      <dgm:spPr/>
    </dgm:pt>
    <dgm:pt modelId="{32F3E78D-F10A-4AEF-A87F-1B07396882D4}" type="pres">
      <dgm:prSet presAssocID="{91936BAC-28D8-494B-8E1B-426C171A66B7}" presName="parTx" presStyleLbl="node1" presStyleIdx="2" presStyleCnt="4">
        <dgm:presLayoutVars>
          <dgm:chMax val="0"/>
          <dgm:chPref val="0"/>
          <dgm:bulletEnabled val="1"/>
        </dgm:presLayoutVars>
      </dgm:prSet>
      <dgm:spPr/>
    </dgm:pt>
    <dgm:pt modelId="{76DA7E4C-C412-4BDF-A9AF-AD093BA6C9A0}" type="pres">
      <dgm:prSet presAssocID="{91936BAC-28D8-494B-8E1B-426C171A66B7}" presName="desTx" presStyleLbl="revTx" presStyleIdx="0" presStyleCnt="2">
        <dgm:presLayoutVars>
          <dgm:bulletEnabled val="1"/>
        </dgm:presLayoutVars>
      </dgm:prSet>
      <dgm:spPr/>
    </dgm:pt>
    <dgm:pt modelId="{CE6F1347-02F3-41B3-B90C-B4E36AF264FC}" type="pres">
      <dgm:prSet presAssocID="{7275FF55-782B-45C2-9FE7-5D6DCE04B583}" presName="space" presStyleCnt="0"/>
      <dgm:spPr/>
    </dgm:pt>
    <dgm:pt modelId="{812F4AD0-8435-46A8-95A2-9E8ADF30694B}" type="pres">
      <dgm:prSet presAssocID="{DC582566-FC4A-4171-953B-709C07DA253E}" presName="composite" presStyleCnt="0"/>
      <dgm:spPr/>
    </dgm:pt>
    <dgm:pt modelId="{C374747F-A0EF-43ED-A5C2-33658B38B668}" type="pres">
      <dgm:prSet presAssocID="{DC582566-FC4A-4171-953B-709C07DA253E}" presName="parTx" presStyleLbl="node1" presStyleIdx="3" presStyleCnt="4">
        <dgm:presLayoutVars>
          <dgm:chMax val="0"/>
          <dgm:chPref val="0"/>
          <dgm:bulletEnabled val="1"/>
        </dgm:presLayoutVars>
      </dgm:prSet>
      <dgm:spPr/>
    </dgm:pt>
    <dgm:pt modelId="{0F894F4B-B292-4FCB-9526-D4B8D7AFBFD7}" type="pres">
      <dgm:prSet presAssocID="{DC582566-FC4A-4171-953B-709C07DA253E}" presName="desTx" presStyleLbl="revTx" presStyleIdx="1" presStyleCnt="2">
        <dgm:presLayoutVars>
          <dgm:bulletEnabled val="1"/>
        </dgm:presLayoutVars>
      </dgm:prSet>
      <dgm:spPr/>
    </dgm:pt>
  </dgm:ptLst>
  <dgm:cxnLst>
    <dgm:cxn modelId="{3330320C-5EE2-4559-8F77-5715B72DB313}" type="presOf" srcId="{AD166708-8FC6-4DD9-9E1A-F81CE93E03ED}" destId="{68E205DA-975B-4F47-835F-4B1983D5AC36}" srcOrd="0" destOrd="0" presId="urn:microsoft.com/office/officeart/2005/8/layout/chevron1"/>
    <dgm:cxn modelId="{277ACF0D-43A6-4966-AD86-4E389017074A}" srcId="{72D0C2FB-9D3C-433F-A8BA-794F4A6C9FD1}" destId="{FBD06718-69A6-487A-9E13-B81799C589E9}" srcOrd="1" destOrd="0" parTransId="{5BE450AF-2DF5-4D70-A6D7-5E49B95FD278}" sibTransId="{6FA7F68A-D862-4A3C-B9CF-BED225867178}"/>
    <dgm:cxn modelId="{E4E8DA16-1508-42A4-9F31-A0EF6BF02288}" type="presOf" srcId="{A044A78D-BFA7-4B31-A2FD-1EFF26DE7275}" destId="{0F894F4B-B292-4FCB-9526-D4B8D7AFBFD7}" srcOrd="0" destOrd="0" presId="urn:microsoft.com/office/officeart/2005/8/layout/chevron1"/>
    <dgm:cxn modelId="{4A6F982A-3762-453C-8D21-2066C4FE8793}" srcId="{4E8AE6D9-03F7-496D-82B1-8E49AF1D3747}" destId="{F5311F0D-46B9-4E15-970E-DC085C09BBF8}" srcOrd="0" destOrd="0" parTransId="{B809D51C-EC25-4DE1-986C-A1431B5A8474}" sibTransId="{0E97080C-7485-40B7-9083-351BCF34EF52}"/>
    <dgm:cxn modelId="{12D6CC2F-BCF4-433F-90E3-882CDCE2AB87}" srcId="{4E8AE6D9-03F7-496D-82B1-8E49AF1D3747}" destId="{DC582566-FC4A-4171-953B-709C07DA253E}" srcOrd="3" destOrd="0" parTransId="{7A34A5F8-9B49-4DFB-B1CE-2D14F492125D}" sibTransId="{E4D6A12C-CDD3-4D5B-A17B-09DCB7BA444C}"/>
    <dgm:cxn modelId="{584F1640-7F06-49E8-AF43-4160FA2EB92A}" type="presOf" srcId="{FBD06718-69A6-487A-9E13-B81799C589E9}" destId="{68E205DA-975B-4F47-835F-4B1983D5AC36}" srcOrd="0" destOrd="1" presId="urn:microsoft.com/office/officeart/2005/8/layout/chevron1"/>
    <dgm:cxn modelId="{3D04E241-AA84-42F3-B91D-538AF91923D1}" type="presOf" srcId="{F5311F0D-46B9-4E15-970E-DC085C09BBF8}" destId="{88817877-8493-4631-B131-E1D5394C5FB7}" srcOrd="0" destOrd="0" presId="urn:microsoft.com/office/officeart/2005/8/layout/chevron1"/>
    <dgm:cxn modelId="{8D30AE68-6D7F-4531-A610-DCA7D9DCFD47}" srcId="{4E8AE6D9-03F7-496D-82B1-8E49AF1D3747}" destId="{72D0C2FB-9D3C-433F-A8BA-794F4A6C9FD1}" srcOrd="1" destOrd="0" parTransId="{7DD11426-37FF-46B4-B7EF-CA13F9ACFF5A}" sibTransId="{F982AA2C-8A40-4EA6-A1B2-25AF5CE7F093}"/>
    <dgm:cxn modelId="{0791374A-F2E9-42D0-9871-8CEB5F8AFF1B}" type="presOf" srcId="{4E8AE6D9-03F7-496D-82B1-8E49AF1D3747}" destId="{0E597E0D-9E6C-423E-A868-56F5E022E2A3}" srcOrd="0" destOrd="0" presId="urn:microsoft.com/office/officeart/2005/8/layout/chevron1"/>
    <dgm:cxn modelId="{9643484C-A312-4D0F-8A2D-4EBB45E19DD6}" type="presOf" srcId="{91936BAC-28D8-494B-8E1B-426C171A66B7}" destId="{32F3E78D-F10A-4AEF-A87F-1B07396882D4}" srcOrd="0" destOrd="0" presId="urn:microsoft.com/office/officeart/2005/8/layout/chevron1"/>
    <dgm:cxn modelId="{E5D35D52-F69C-4EE7-9602-B8900994ACB0}" type="presOf" srcId="{DC582566-FC4A-4171-953B-709C07DA253E}" destId="{C374747F-A0EF-43ED-A5C2-33658B38B668}" srcOrd="0" destOrd="0" presId="urn:microsoft.com/office/officeart/2005/8/layout/chevron1"/>
    <dgm:cxn modelId="{26FF2F73-01BE-4108-9FA2-50AEA473ABE6}" srcId="{DC582566-FC4A-4171-953B-709C07DA253E}" destId="{A044A78D-BFA7-4B31-A2FD-1EFF26DE7275}" srcOrd="0" destOrd="0" parTransId="{BF670F53-1BBC-4C65-9575-AF50425EE80C}" sibTransId="{12316695-23A6-492B-AA2E-B99E17EE6640}"/>
    <dgm:cxn modelId="{DE386A59-D9D2-4474-A7D1-5F260D48D9F1}" srcId="{72D0C2FB-9D3C-433F-A8BA-794F4A6C9FD1}" destId="{AD166708-8FC6-4DD9-9E1A-F81CE93E03ED}" srcOrd="0" destOrd="0" parTransId="{B9E9765E-5D4F-4029-A14A-67F14DD81A83}" sibTransId="{4C870334-4B37-4662-B9C2-D0687102EF27}"/>
    <dgm:cxn modelId="{41952280-B04F-4E80-ABEE-3DAD958C8D03}" srcId="{4E8AE6D9-03F7-496D-82B1-8E49AF1D3747}" destId="{91936BAC-28D8-494B-8E1B-426C171A66B7}" srcOrd="2" destOrd="0" parTransId="{BAEE7EA0-9150-4785-AC98-A53E50ABF282}" sibTransId="{7275FF55-782B-45C2-9FE7-5D6DCE04B583}"/>
    <dgm:cxn modelId="{8539F09D-9802-4EBD-AD7E-D62DC7BD5549}" type="presOf" srcId="{72D0C2FB-9D3C-433F-A8BA-794F4A6C9FD1}" destId="{E553B65A-8276-4844-B4A3-4EB88A0AE54A}" srcOrd="0" destOrd="0" presId="urn:microsoft.com/office/officeart/2005/8/layout/chevron1"/>
    <dgm:cxn modelId="{493E68BC-A8E7-4BFE-82BF-1756976CCDF0}" type="presParOf" srcId="{0E597E0D-9E6C-423E-A868-56F5E022E2A3}" destId="{1E1CC603-CA3A-48F0-AB38-2BA118603F73}" srcOrd="0" destOrd="0" presId="urn:microsoft.com/office/officeart/2005/8/layout/chevron1"/>
    <dgm:cxn modelId="{19BCA03F-4060-46B0-9915-89C28AEFC0B5}" type="presParOf" srcId="{1E1CC603-CA3A-48F0-AB38-2BA118603F73}" destId="{88817877-8493-4631-B131-E1D5394C5FB7}" srcOrd="0" destOrd="0" presId="urn:microsoft.com/office/officeart/2005/8/layout/chevron1"/>
    <dgm:cxn modelId="{08CE844B-49F7-4B0C-AF68-218209C0143F}" type="presParOf" srcId="{1E1CC603-CA3A-48F0-AB38-2BA118603F73}" destId="{87C46C93-7352-4394-9E73-F380860AA36E}" srcOrd="1" destOrd="0" presId="urn:microsoft.com/office/officeart/2005/8/layout/chevron1"/>
    <dgm:cxn modelId="{71B89B9D-4B97-4A34-A509-929D0C4AB476}" type="presParOf" srcId="{0E597E0D-9E6C-423E-A868-56F5E022E2A3}" destId="{4B645EA4-A9C1-4C81-AD30-BFD0EB2359A2}" srcOrd="1" destOrd="0" presId="urn:microsoft.com/office/officeart/2005/8/layout/chevron1"/>
    <dgm:cxn modelId="{E103DAF7-B548-4B55-9F66-3C33329AB2AC}" type="presParOf" srcId="{0E597E0D-9E6C-423E-A868-56F5E022E2A3}" destId="{81BC4C53-51FB-4372-9C50-2B2FA0B09B7D}" srcOrd="2" destOrd="0" presId="urn:microsoft.com/office/officeart/2005/8/layout/chevron1"/>
    <dgm:cxn modelId="{8DEA3AF0-679E-4813-A51B-961D9049FC37}" type="presParOf" srcId="{81BC4C53-51FB-4372-9C50-2B2FA0B09B7D}" destId="{E553B65A-8276-4844-B4A3-4EB88A0AE54A}" srcOrd="0" destOrd="0" presId="urn:microsoft.com/office/officeart/2005/8/layout/chevron1"/>
    <dgm:cxn modelId="{3230C10D-0A35-462C-84E4-CEE410CBDC0E}" type="presParOf" srcId="{81BC4C53-51FB-4372-9C50-2B2FA0B09B7D}" destId="{68E205DA-975B-4F47-835F-4B1983D5AC36}" srcOrd="1" destOrd="0" presId="urn:microsoft.com/office/officeart/2005/8/layout/chevron1"/>
    <dgm:cxn modelId="{9FBF090D-9DF9-4638-A9CB-E22B303CA987}" type="presParOf" srcId="{0E597E0D-9E6C-423E-A868-56F5E022E2A3}" destId="{AFF3D5B6-0048-468B-9240-69E3AFD5A9A9}" srcOrd="3" destOrd="0" presId="urn:microsoft.com/office/officeart/2005/8/layout/chevron1"/>
    <dgm:cxn modelId="{34F7343F-6FE2-42CF-95C0-78E4D7CDAD90}" type="presParOf" srcId="{0E597E0D-9E6C-423E-A868-56F5E022E2A3}" destId="{A964D668-B6A0-480E-85F5-AD4CA30AC0AE}" srcOrd="4" destOrd="0" presId="urn:microsoft.com/office/officeart/2005/8/layout/chevron1"/>
    <dgm:cxn modelId="{F6E8781E-DFCC-4E21-9BD7-1BD36CBDE657}" type="presParOf" srcId="{A964D668-B6A0-480E-85F5-AD4CA30AC0AE}" destId="{32F3E78D-F10A-4AEF-A87F-1B07396882D4}" srcOrd="0" destOrd="0" presId="urn:microsoft.com/office/officeart/2005/8/layout/chevron1"/>
    <dgm:cxn modelId="{9B83F003-2C17-4D3C-BCD7-723E76F51034}" type="presParOf" srcId="{A964D668-B6A0-480E-85F5-AD4CA30AC0AE}" destId="{76DA7E4C-C412-4BDF-A9AF-AD093BA6C9A0}" srcOrd="1" destOrd="0" presId="urn:microsoft.com/office/officeart/2005/8/layout/chevron1"/>
    <dgm:cxn modelId="{BD89B288-454E-40D2-856F-DA8697A2BC14}" type="presParOf" srcId="{0E597E0D-9E6C-423E-A868-56F5E022E2A3}" destId="{CE6F1347-02F3-41B3-B90C-B4E36AF264FC}" srcOrd="5" destOrd="0" presId="urn:microsoft.com/office/officeart/2005/8/layout/chevron1"/>
    <dgm:cxn modelId="{753A9CC9-5E16-4500-AD58-B7D97425698E}" type="presParOf" srcId="{0E597E0D-9E6C-423E-A868-56F5E022E2A3}" destId="{812F4AD0-8435-46A8-95A2-9E8ADF30694B}" srcOrd="6" destOrd="0" presId="urn:microsoft.com/office/officeart/2005/8/layout/chevron1"/>
    <dgm:cxn modelId="{1C0651DA-C8F0-4AF8-8E80-8B99DDD608B7}" type="presParOf" srcId="{812F4AD0-8435-46A8-95A2-9E8ADF30694B}" destId="{C374747F-A0EF-43ED-A5C2-33658B38B668}" srcOrd="0" destOrd="0" presId="urn:microsoft.com/office/officeart/2005/8/layout/chevron1"/>
    <dgm:cxn modelId="{C31583E0-0B4D-4CF7-9869-7F0D9689EDD5}" type="presParOf" srcId="{812F4AD0-8435-46A8-95A2-9E8ADF30694B}" destId="{0F894F4B-B292-4FCB-9526-D4B8D7AFBFD7}"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90E2C3-629B-476B-9AC5-6C0278A80C5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CEB6592D-BF85-4294-9202-1E0766DD3ABA}">
      <dgm:prSet phldrT="[Text]" custT="1"/>
      <dgm:spPr/>
      <dgm:t>
        <a:bodyPr/>
        <a:lstStyle/>
        <a:p>
          <a:pPr algn="ctr"/>
          <a:r>
            <a:rPr lang="en-US" sz="2000" dirty="0"/>
            <a:t>Alcohol licenses will be mailed to the business location unless the applicant requests that the license be held by the Revenue Department for pickup. Alcohol Licenses will not be emailed.</a:t>
          </a:r>
        </a:p>
      </dgm:t>
    </dgm:pt>
    <dgm:pt modelId="{4B7831A2-4E28-4D75-8FA6-EA3CFA8DCB41}" type="parTrans" cxnId="{03243507-28E9-4BAF-AB9A-0AD6FFC02F15}">
      <dgm:prSet/>
      <dgm:spPr/>
      <dgm:t>
        <a:bodyPr/>
        <a:lstStyle/>
        <a:p>
          <a:endParaRPr lang="en-US"/>
        </a:p>
      </dgm:t>
    </dgm:pt>
    <dgm:pt modelId="{4E41BA58-D8E1-4684-B1F2-5FE7681FB0CC}" type="sibTrans" cxnId="{03243507-28E9-4BAF-AB9A-0AD6FFC02F15}">
      <dgm:prSet/>
      <dgm:spPr/>
      <dgm:t>
        <a:bodyPr/>
        <a:lstStyle/>
        <a:p>
          <a:endParaRPr lang="en-US"/>
        </a:p>
      </dgm:t>
    </dgm:pt>
    <dgm:pt modelId="{D1AA6D34-EFB8-47C7-BED8-34644291F7BB}" type="pres">
      <dgm:prSet presAssocID="{6E90E2C3-629B-476B-9AC5-6C0278A80C58}" presName="linear" presStyleCnt="0">
        <dgm:presLayoutVars>
          <dgm:animLvl val="lvl"/>
          <dgm:resizeHandles val="exact"/>
        </dgm:presLayoutVars>
      </dgm:prSet>
      <dgm:spPr/>
    </dgm:pt>
    <dgm:pt modelId="{0A6A2566-3F11-4BB4-979A-149E236E076F}" type="pres">
      <dgm:prSet presAssocID="{CEB6592D-BF85-4294-9202-1E0766DD3ABA}" presName="parentText" presStyleLbl="node1" presStyleIdx="0" presStyleCnt="1">
        <dgm:presLayoutVars>
          <dgm:chMax val="0"/>
          <dgm:bulletEnabled val="1"/>
        </dgm:presLayoutVars>
      </dgm:prSet>
      <dgm:spPr/>
    </dgm:pt>
  </dgm:ptLst>
  <dgm:cxnLst>
    <dgm:cxn modelId="{03243507-28E9-4BAF-AB9A-0AD6FFC02F15}" srcId="{6E90E2C3-629B-476B-9AC5-6C0278A80C58}" destId="{CEB6592D-BF85-4294-9202-1E0766DD3ABA}" srcOrd="0" destOrd="0" parTransId="{4B7831A2-4E28-4D75-8FA6-EA3CFA8DCB41}" sibTransId="{4E41BA58-D8E1-4684-B1F2-5FE7681FB0CC}"/>
    <dgm:cxn modelId="{C9AE7454-96A6-44D8-9A42-C792CF5144F0}" type="presOf" srcId="{CEB6592D-BF85-4294-9202-1E0766DD3ABA}" destId="{0A6A2566-3F11-4BB4-979A-149E236E076F}" srcOrd="0" destOrd="0" presId="urn:microsoft.com/office/officeart/2005/8/layout/vList2"/>
    <dgm:cxn modelId="{3EE7A8D9-97D6-48A0-B12C-DD72F81E8D7C}" type="presOf" srcId="{6E90E2C3-629B-476B-9AC5-6C0278A80C58}" destId="{D1AA6D34-EFB8-47C7-BED8-34644291F7BB}" srcOrd="0" destOrd="0" presId="urn:microsoft.com/office/officeart/2005/8/layout/vList2"/>
    <dgm:cxn modelId="{C95F19B3-CB94-4611-87B0-F7AC9E112F16}" type="presParOf" srcId="{D1AA6D34-EFB8-47C7-BED8-34644291F7BB}" destId="{0A6A2566-3F11-4BB4-979A-149E236E076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54E0CC-EB42-4955-A65A-246F821314A2}"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en-US"/>
        </a:p>
      </dgm:t>
    </dgm:pt>
    <dgm:pt modelId="{2E969CF2-89B7-43A5-B11C-43BE47320EFF}">
      <dgm:prSet phldrT="[Text]"/>
      <dgm:spPr/>
      <dgm:t>
        <a:bodyPr/>
        <a:lstStyle/>
        <a:p>
          <a:r>
            <a:rPr lang="en-US" b="1" dirty="0"/>
            <a:t>Alcohol Insurance Submission</a:t>
          </a:r>
        </a:p>
      </dgm:t>
    </dgm:pt>
    <dgm:pt modelId="{463A5EF9-20CE-4239-A1DF-3D81899C15AF}" type="parTrans" cxnId="{C3EB85CA-0336-44C5-B50C-63962922235A}">
      <dgm:prSet/>
      <dgm:spPr/>
      <dgm:t>
        <a:bodyPr/>
        <a:lstStyle/>
        <a:p>
          <a:endParaRPr lang="en-US"/>
        </a:p>
      </dgm:t>
    </dgm:pt>
    <dgm:pt modelId="{65D53BC4-3558-4446-988B-B5DF776EE79F}" type="sibTrans" cxnId="{C3EB85CA-0336-44C5-B50C-63962922235A}">
      <dgm:prSet/>
      <dgm:spPr/>
      <dgm:t>
        <a:bodyPr/>
        <a:lstStyle/>
        <a:p>
          <a:endParaRPr lang="en-US"/>
        </a:p>
      </dgm:t>
    </dgm:pt>
    <dgm:pt modelId="{93A6D688-D787-4C9D-AC67-F5381CC89586}">
      <dgm:prSet phldrT="[Text]" custT="1"/>
      <dgm:spPr/>
      <dgm:t>
        <a:bodyPr/>
        <a:lstStyle/>
        <a:p>
          <a:r>
            <a:rPr lang="en-US" sz="1800" b="0" i="0" u="none" dirty="0"/>
            <a:t>All alcohol businesses will be required to submit their annual business tax return along with a copy of Insurance Certificate with their alcoholic beverage renewal packet.</a:t>
          </a:r>
          <a:endParaRPr lang="en-US" sz="1800" dirty="0"/>
        </a:p>
      </dgm:t>
    </dgm:pt>
    <dgm:pt modelId="{342C47F2-D13F-4F6C-9D03-B7E7E7AAA8D3}" type="parTrans" cxnId="{406FBA36-A70E-4C95-87E2-7FA442154CE5}">
      <dgm:prSet/>
      <dgm:spPr/>
      <dgm:t>
        <a:bodyPr/>
        <a:lstStyle/>
        <a:p>
          <a:endParaRPr lang="en-US"/>
        </a:p>
      </dgm:t>
    </dgm:pt>
    <dgm:pt modelId="{5CD1FC79-DCD7-4644-A033-2EEE46F2B661}" type="sibTrans" cxnId="{406FBA36-A70E-4C95-87E2-7FA442154CE5}">
      <dgm:prSet/>
      <dgm:spPr/>
      <dgm:t>
        <a:bodyPr/>
        <a:lstStyle/>
        <a:p>
          <a:endParaRPr lang="en-US"/>
        </a:p>
      </dgm:t>
    </dgm:pt>
    <dgm:pt modelId="{595B4E94-8299-473C-8995-F994307D14AD}">
      <dgm:prSet phldrT="[Text]"/>
      <dgm:spPr/>
      <dgm:t>
        <a:bodyPr/>
        <a:lstStyle/>
        <a:p>
          <a:r>
            <a:rPr lang="en-US" b="1" dirty="0"/>
            <a:t>Sunday Sales Renewal</a:t>
          </a:r>
        </a:p>
      </dgm:t>
    </dgm:pt>
    <dgm:pt modelId="{D31A4A0B-D086-426B-BEB4-5E1756642DB9}" type="parTrans" cxnId="{B32471AB-5944-4FA3-9D9F-4FF899579209}">
      <dgm:prSet/>
      <dgm:spPr/>
      <dgm:t>
        <a:bodyPr/>
        <a:lstStyle/>
        <a:p>
          <a:endParaRPr lang="en-US"/>
        </a:p>
      </dgm:t>
    </dgm:pt>
    <dgm:pt modelId="{11CC2607-FB66-4E7A-8E99-FDA7DEBFF176}" type="sibTrans" cxnId="{B32471AB-5944-4FA3-9D9F-4FF899579209}">
      <dgm:prSet/>
      <dgm:spPr/>
      <dgm:t>
        <a:bodyPr/>
        <a:lstStyle/>
        <a:p>
          <a:endParaRPr lang="en-US"/>
        </a:p>
      </dgm:t>
    </dgm:pt>
    <dgm:pt modelId="{A1FBB2B5-BEBE-4D20-9535-B766F03C365B}">
      <dgm:prSet phldrT="[Text]" custT="1"/>
      <dgm:spPr/>
      <dgm:t>
        <a:bodyPr/>
        <a:lstStyle/>
        <a:p>
          <a:r>
            <a:rPr lang="en-US" sz="1800" b="0" i="0" u="none" dirty="0"/>
            <a:t>Businesses classified as Class C will be required to submit a Sunday Sales affidavit before the 2024 renewal alcohol application can be processed. </a:t>
          </a:r>
          <a:endParaRPr lang="en-US" sz="1800" dirty="0"/>
        </a:p>
      </dgm:t>
    </dgm:pt>
    <dgm:pt modelId="{3E5390BE-4B8D-42E7-8AA4-AFE219C20535}" type="parTrans" cxnId="{8CB55462-95DF-4220-B2A0-4188AE7A6709}">
      <dgm:prSet/>
      <dgm:spPr/>
      <dgm:t>
        <a:bodyPr/>
        <a:lstStyle/>
        <a:p>
          <a:endParaRPr lang="en-US"/>
        </a:p>
      </dgm:t>
    </dgm:pt>
    <dgm:pt modelId="{315FD53F-CC5C-4A03-99BF-00F876967279}" type="sibTrans" cxnId="{8CB55462-95DF-4220-B2A0-4188AE7A6709}">
      <dgm:prSet/>
      <dgm:spPr/>
      <dgm:t>
        <a:bodyPr/>
        <a:lstStyle/>
        <a:p>
          <a:endParaRPr lang="en-US"/>
        </a:p>
      </dgm:t>
    </dgm:pt>
    <dgm:pt modelId="{95303490-FB07-427E-A8B6-72FC9CC2466F}">
      <dgm:prSet phldrT="[Text]" custT="1"/>
      <dgm:spPr/>
      <dgm:t>
        <a:bodyPr/>
        <a:lstStyle/>
        <a:p>
          <a:r>
            <a:rPr lang="en-US" sz="1800" b="0" i="0" u="none" dirty="0"/>
            <a:t>Sunday Sales affidavits must be signed by a certified accountant or accompanied by an accountant’s statement as to the type of review conducted to adequately verify the business meets the financial requirements for quality for Sunday Sales.</a:t>
          </a:r>
          <a:r>
            <a:rPr lang="en-US" sz="1800" b="0" i="0" dirty="0"/>
            <a:t>​</a:t>
          </a:r>
          <a:endParaRPr lang="en-US" sz="1800" dirty="0"/>
        </a:p>
      </dgm:t>
    </dgm:pt>
    <dgm:pt modelId="{C6D83954-60ED-41A0-99FE-D9B901FB1EB2}" type="parTrans" cxnId="{1A362D0E-5FA6-422F-898C-68F3C4C20A06}">
      <dgm:prSet/>
      <dgm:spPr/>
      <dgm:t>
        <a:bodyPr/>
        <a:lstStyle/>
        <a:p>
          <a:endParaRPr lang="en-US"/>
        </a:p>
      </dgm:t>
    </dgm:pt>
    <dgm:pt modelId="{84AEEDB9-31C5-4ECC-9EBE-7155AF9A8459}" type="sibTrans" cxnId="{1A362D0E-5FA6-422F-898C-68F3C4C20A06}">
      <dgm:prSet/>
      <dgm:spPr/>
      <dgm:t>
        <a:bodyPr/>
        <a:lstStyle/>
        <a:p>
          <a:endParaRPr lang="en-US"/>
        </a:p>
      </dgm:t>
    </dgm:pt>
    <dgm:pt modelId="{3C56C618-BA45-440B-8DD3-67B577C0F1F1}">
      <dgm:prSet phldrT="[Text]"/>
      <dgm:spPr/>
      <dgm:t>
        <a:bodyPr/>
        <a:lstStyle/>
        <a:p>
          <a:r>
            <a:rPr lang="en-US" b="1" dirty="0"/>
            <a:t>Excise Tax</a:t>
          </a:r>
        </a:p>
      </dgm:t>
    </dgm:pt>
    <dgm:pt modelId="{A607BD7A-67DF-4019-85D5-FD7DA9277BB0}" type="parTrans" cxnId="{3412620D-A325-45E1-8BD0-A44D8D73A8A8}">
      <dgm:prSet/>
      <dgm:spPr/>
      <dgm:t>
        <a:bodyPr/>
        <a:lstStyle/>
        <a:p>
          <a:endParaRPr lang="en-US"/>
        </a:p>
      </dgm:t>
    </dgm:pt>
    <dgm:pt modelId="{D887B082-1E3F-4E0A-B302-4548736416A6}" type="sibTrans" cxnId="{3412620D-A325-45E1-8BD0-A44D8D73A8A8}">
      <dgm:prSet/>
      <dgm:spPr/>
      <dgm:t>
        <a:bodyPr/>
        <a:lstStyle/>
        <a:p>
          <a:endParaRPr lang="en-US"/>
        </a:p>
      </dgm:t>
    </dgm:pt>
    <dgm:pt modelId="{4A242CDF-D0F5-4D8D-B067-894F37CD2769}">
      <dgm:prSet phldrT="[Text]" custT="1"/>
      <dgm:spPr/>
      <dgm:t>
        <a:bodyPr/>
        <a:lstStyle/>
        <a:p>
          <a:r>
            <a:rPr lang="en-US" sz="1800" b="0" i="0" u="none" dirty="0"/>
            <a:t>Additionally, all excise taxes (Mixed Drink, Hotel/Motel, etc.) must be current at the time of renewal.  No alcoholic beverage license will be issued to a business if delinquencies exist.</a:t>
          </a:r>
          <a:endParaRPr lang="en-US" sz="1800" dirty="0"/>
        </a:p>
      </dgm:t>
    </dgm:pt>
    <dgm:pt modelId="{AC77D2D9-E9D3-4AFD-A5BD-47A8EE75B6C4}" type="parTrans" cxnId="{7D7EE56A-1AF2-42B8-8D60-4F65DD90869E}">
      <dgm:prSet/>
      <dgm:spPr/>
      <dgm:t>
        <a:bodyPr/>
        <a:lstStyle/>
        <a:p>
          <a:endParaRPr lang="en-US"/>
        </a:p>
      </dgm:t>
    </dgm:pt>
    <dgm:pt modelId="{AC6ED369-6CED-4E7C-B4B4-7F0DA56F7237}" type="sibTrans" cxnId="{7D7EE56A-1AF2-42B8-8D60-4F65DD90869E}">
      <dgm:prSet/>
      <dgm:spPr/>
      <dgm:t>
        <a:bodyPr/>
        <a:lstStyle/>
        <a:p>
          <a:endParaRPr lang="en-US"/>
        </a:p>
      </dgm:t>
    </dgm:pt>
    <dgm:pt modelId="{2AE693DD-67A1-41B6-80BB-7F69EEE4FA3A}">
      <dgm:prSet phldrT="[Text]" custT="1"/>
      <dgm:spPr/>
      <dgm:t>
        <a:bodyPr/>
        <a:lstStyle/>
        <a:p>
          <a:r>
            <a:rPr lang="en-US" sz="1800" b="0" i="0" u="none" dirty="0"/>
            <a:t>Businesses classified as Class E will be required to submit Signatures of bookkeepers, tax preparers, or other financial service providers will not be accepted.</a:t>
          </a:r>
          <a:endParaRPr lang="en-US" sz="1800" dirty="0"/>
        </a:p>
      </dgm:t>
    </dgm:pt>
    <dgm:pt modelId="{D1D7A11B-8394-46D4-8258-0E396AD49D53}" type="parTrans" cxnId="{28EA53C2-87E8-4CD4-843A-204E9EDE57E2}">
      <dgm:prSet/>
      <dgm:spPr/>
      <dgm:t>
        <a:bodyPr/>
        <a:lstStyle/>
        <a:p>
          <a:endParaRPr lang="en-US"/>
        </a:p>
      </dgm:t>
    </dgm:pt>
    <dgm:pt modelId="{3B1FAC32-70B8-424F-8E16-F4B529231BA2}" type="sibTrans" cxnId="{28EA53C2-87E8-4CD4-843A-204E9EDE57E2}">
      <dgm:prSet/>
      <dgm:spPr/>
      <dgm:t>
        <a:bodyPr/>
        <a:lstStyle/>
        <a:p>
          <a:endParaRPr lang="en-US"/>
        </a:p>
      </dgm:t>
    </dgm:pt>
    <dgm:pt modelId="{155C5AB5-CBE0-45B6-B975-209BFDAABEB8}">
      <dgm:prSet phldrT="[Text]" custT="1"/>
      <dgm:spPr/>
      <dgm:t>
        <a:bodyPr/>
        <a:lstStyle/>
        <a:p>
          <a:endParaRPr lang="en-US" sz="1800" dirty="0"/>
        </a:p>
      </dgm:t>
    </dgm:pt>
    <dgm:pt modelId="{2616897D-3102-4B07-9941-54C4A3981ACA}" type="parTrans" cxnId="{54CBC43F-D3DB-40D2-BCA3-05E81E4E6067}">
      <dgm:prSet/>
      <dgm:spPr/>
      <dgm:t>
        <a:bodyPr/>
        <a:lstStyle/>
        <a:p>
          <a:endParaRPr lang="en-US"/>
        </a:p>
      </dgm:t>
    </dgm:pt>
    <dgm:pt modelId="{09708E8F-67CE-4F78-BD6A-ACCF2D84D2CA}" type="sibTrans" cxnId="{54CBC43F-D3DB-40D2-BCA3-05E81E4E6067}">
      <dgm:prSet/>
      <dgm:spPr/>
      <dgm:t>
        <a:bodyPr/>
        <a:lstStyle/>
        <a:p>
          <a:endParaRPr lang="en-US"/>
        </a:p>
      </dgm:t>
    </dgm:pt>
    <dgm:pt modelId="{C24D0F01-60ED-4C93-B706-FE1F9E308326}">
      <dgm:prSet phldrT="[Text]" custT="1"/>
      <dgm:spPr/>
      <dgm:t>
        <a:bodyPr/>
        <a:lstStyle/>
        <a:p>
          <a:r>
            <a:rPr lang="en-US" sz="1800" b="0" i="0" u="none" dirty="0"/>
            <a:t>Establishments not meeting the requirements must cease sales of alcoholic beverages on Sundays.</a:t>
          </a:r>
          <a:endParaRPr lang="en-US" sz="1800" dirty="0"/>
        </a:p>
      </dgm:t>
    </dgm:pt>
    <dgm:pt modelId="{C92CA320-4EED-45B5-BC29-F6DFEFB1E6D8}" type="parTrans" cxnId="{F1E4776B-FA67-42D6-B07D-442AD6B39B22}">
      <dgm:prSet/>
      <dgm:spPr/>
      <dgm:t>
        <a:bodyPr/>
        <a:lstStyle/>
        <a:p>
          <a:endParaRPr lang="en-US"/>
        </a:p>
      </dgm:t>
    </dgm:pt>
    <dgm:pt modelId="{9C3ABD28-EB0D-434D-9ADE-C8CDF8F97F94}" type="sibTrans" cxnId="{F1E4776B-FA67-42D6-B07D-442AD6B39B22}">
      <dgm:prSet/>
      <dgm:spPr/>
      <dgm:t>
        <a:bodyPr/>
        <a:lstStyle/>
        <a:p>
          <a:endParaRPr lang="en-US"/>
        </a:p>
      </dgm:t>
    </dgm:pt>
    <dgm:pt modelId="{95DBC10C-E776-4D68-AAF1-13B2E41947D0}" type="pres">
      <dgm:prSet presAssocID="{1C54E0CC-EB42-4955-A65A-246F821314A2}" presName="linearFlow" presStyleCnt="0">
        <dgm:presLayoutVars>
          <dgm:dir/>
          <dgm:animLvl val="lvl"/>
          <dgm:resizeHandles val="exact"/>
        </dgm:presLayoutVars>
      </dgm:prSet>
      <dgm:spPr/>
    </dgm:pt>
    <dgm:pt modelId="{C5F46A12-A342-4FD8-854F-372747C0A2FB}" type="pres">
      <dgm:prSet presAssocID="{2E969CF2-89B7-43A5-B11C-43BE47320EFF}" presName="composite" presStyleCnt="0"/>
      <dgm:spPr/>
    </dgm:pt>
    <dgm:pt modelId="{77ED59F6-D6CC-4A04-98EF-A77246D341E3}" type="pres">
      <dgm:prSet presAssocID="{2E969CF2-89B7-43A5-B11C-43BE47320EFF}" presName="parentText" presStyleLbl="alignNode1" presStyleIdx="0" presStyleCnt="3">
        <dgm:presLayoutVars>
          <dgm:chMax val="1"/>
          <dgm:bulletEnabled val="1"/>
        </dgm:presLayoutVars>
      </dgm:prSet>
      <dgm:spPr/>
    </dgm:pt>
    <dgm:pt modelId="{8FDE13FE-D73A-438D-9C96-08E22F8BD643}" type="pres">
      <dgm:prSet presAssocID="{2E969CF2-89B7-43A5-B11C-43BE47320EFF}" presName="descendantText" presStyleLbl="alignAcc1" presStyleIdx="0" presStyleCnt="3">
        <dgm:presLayoutVars>
          <dgm:bulletEnabled val="1"/>
        </dgm:presLayoutVars>
      </dgm:prSet>
      <dgm:spPr/>
    </dgm:pt>
    <dgm:pt modelId="{D997B337-4738-4614-9430-CE4A1C9E527E}" type="pres">
      <dgm:prSet presAssocID="{65D53BC4-3558-4446-988B-B5DF776EE79F}" presName="sp" presStyleCnt="0"/>
      <dgm:spPr/>
    </dgm:pt>
    <dgm:pt modelId="{E55A9A23-502A-4C16-807A-B9D2C0A18254}" type="pres">
      <dgm:prSet presAssocID="{595B4E94-8299-473C-8995-F994307D14AD}" presName="composite" presStyleCnt="0"/>
      <dgm:spPr/>
    </dgm:pt>
    <dgm:pt modelId="{F2BF33DF-0E47-4739-84F5-6C091D9C276E}" type="pres">
      <dgm:prSet presAssocID="{595B4E94-8299-473C-8995-F994307D14AD}" presName="parentText" presStyleLbl="alignNode1" presStyleIdx="1" presStyleCnt="3">
        <dgm:presLayoutVars>
          <dgm:chMax val="1"/>
          <dgm:bulletEnabled val="1"/>
        </dgm:presLayoutVars>
      </dgm:prSet>
      <dgm:spPr/>
    </dgm:pt>
    <dgm:pt modelId="{37AD9DA9-C72A-4897-889F-426E85F755E1}" type="pres">
      <dgm:prSet presAssocID="{595B4E94-8299-473C-8995-F994307D14AD}" presName="descendantText" presStyleLbl="alignAcc1" presStyleIdx="1" presStyleCnt="3" custScaleY="230142" custLinFactNeighborX="88" custLinFactNeighborY="-22018">
        <dgm:presLayoutVars>
          <dgm:bulletEnabled val="1"/>
        </dgm:presLayoutVars>
      </dgm:prSet>
      <dgm:spPr/>
    </dgm:pt>
    <dgm:pt modelId="{C78259F1-C6E8-4F56-9064-41C1B514FC74}" type="pres">
      <dgm:prSet presAssocID="{11CC2607-FB66-4E7A-8E99-FDA7DEBFF176}" presName="sp" presStyleCnt="0"/>
      <dgm:spPr/>
    </dgm:pt>
    <dgm:pt modelId="{40569610-CDF9-4CCB-909B-8154D618D953}" type="pres">
      <dgm:prSet presAssocID="{3C56C618-BA45-440B-8DD3-67B577C0F1F1}" presName="composite" presStyleCnt="0"/>
      <dgm:spPr/>
    </dgm:pt>
    <dgm:pt modelId="{F3F4368D-9871-4390-9A1A-813143217E98}" type="pres">
      <dgm:prSet presAssocID="{3C56C618-BA45-440B-8DD3-67B577C0F1F1}" presName="parentText" presStyleLbl="alignNode1" presStyleIdx="2" presStyleCnt="3">
        <dgm:presLayoutVars>
          <dgm:chMax val="1"/>
          <dgm:bulletEnabled val="1"/>
        </dgm:presLayoutVars>
      </dgm:prSet>
      <dgm:spPr/>
    </dgm:pt>
    <dgm:pt modelId="{90B2C19B-EFE3-4738-9B1C-A83DB7870FB7}" type="pres">
      <dgm:prSet presAssocID="{3C56C618-BA45-440B-8DD3-67B577C0F1F1}" presName="descendantText" presStyleLbl="alignAcc1" presStyleIdx="2" presStyleCnt="3" custLinFactNeighborX="-263" custLinFactNeighborY="0">
        <dgm:presLayoutVars>
          <dgm:bulletEnabled val="1"/>
        </dgm:presLayoutVars>
      </dgm:prSet>
      <dgm:spPr/>
    </dgm:pt>
  </dgm:ptLst>
  <dgm:cxnLst>
    <dgm:cxn modelId="{DC0F0007-8526-4C5C-9F97-C3468BB8ADAB}" type="presOf" srcId="{C24D0F01-60ED-4C93-B706-FE1F9E308326}" destId="{37AD9DA9-C72A-4897-889F-426E85F755E1}" srcOrd="0" destOrd="3" presId="urn:microsoft.com/office/officeart/2005/8/layout/chevron2"/>
    <dgm:cxn modelId="{3412620D-A325-45E1-8BD0-A44D8D73A8A8}" srcId="{1C54E0CC-EB42-4955-A65A-246F821314A2}" destId="{3C56C618-BA45-440B-8DD3-67B577C0F1F1}" srcOrd="2" destOrd="0" parTransId="{A607BD7A-67DF-4019-85D5-FD7DA9277BB0}" sibTransId="{D887B082-1E3F-4E0A-B302-4548736416A6}"/>
    <dgm:cxn modelId="{1A362D0E-5FA6-422F-898C-68F3C4C20A06}" srcId="{595B4E94-8299-473C-8995-F994307D14AD}" destId="{95303490-FB07-427E-A8B6-72FC9CC2466F}" srcOrd="1" destOrd="0" parTransId="{C6D83954-60ED-41A0-99FE-D9B901FB1EB2}" sibTransId="{84AEEDB9-31C5-4ECC-9EBE-7155AF9A8459}"/>
    <dgm:cxn modelId="{DF10541E-24FB-497B-9E1C-D4D74BD0B4C9}" type="presOf" srcId="{595B4E94-8299-473C-8995-F994307D14AD}" destId="{F2BF33DF-0E47-4739-84F5-6C091D9C276E}" srcOrd="0" destOrd="0" presId="urn:microsoft.com/office/officeart/2005/8/layout/chevron2"/>
    <dgm:cxn modelId="{406FBA36-A70E-4C95-87E2-7FA442154CE5}" srcId="{2E969CF2-89B7-43A5-B11C-43BE47320EFF}" destId="{93A6D688-D787-4C9D-AC67-F5381CC89586}" srcOrd="0" destOrd="0" parTransId="{342C47F2-D13F-4F6C-9D03-B7E7E7AAA8D3}" sibTransId="{5CD1FC79-DCD7-4644-A033-2EEE46F2B661}"/>
    <dgm:cxn modelId="{54CBC43F-D3DB-40D2-BCA3-05E81E4E6067}" srcId="{595B4E94-8299-473C-8995-F994307D14AD}" destId="{155C5AB5-CBE0-45B6-B975-209BFDAABEB8}" srcOrd="4" destOrd="0" parTransId="{2616897D-3102-4B07-9941-54C4A3981ACA}" sibTransId="{09708E8F-67CE-4F78-BD6A-ACCF2D84D2CA}"/>
    <dgm:cxn modelId="{8CB55462-95DF-4220-B2A0-4188AE7A6709}" srcId="{595B4E94-8299-473C-8995-F994307D14AD}" destId="{A1FBB2B5-BEBE-4D20-9535-B766F03C365B}" srcOrd="0" destOrd="0" parTransId="{3E5390BE-4B8D-42E7-8AA4-AFE219C20535}" sibTransId="{315FD53F-CC5C-4A03-99BF-00F876967279}"/>
    <dgm:cxn modelId="{FEDA6648-8430-46A4-B30E-C5933B3FD63F}" type="presOf" srcId="{155C5AB5-CBE0-45B6-B975-209BFDAABEB8}" destId="{37AD9DA9-C72A-4897-889F-426E85F755E1}" srcOrd="0" destOrd="4" presId="urn:microsoft.com/office/officeart/2005/8/layout/chevron2"/>
    <dgm:cxn modelId="{7D7EE56A-1AF2-42B8-8D60-4F65DD90869E}" srcId="{3C56C618-BA45-440B-8DD3-67B577C0F1F1}" destId="{4A242CDF-D0F5-4D8D-B067-894F37CD2769}" srcOrd="0" destOrd="0" parTransId="{AC77D2D9-E9D3-4AFD-A5BD-47A8EE75B6C4}" sibTransId="{AC6ED369-6CED-4E7C-B4B4-7F0DA56F7237}"/>
    <dgm:cxn modelId="{9A1A664B-B820-40E0-825F-B835B7BFDD0C}" type="presOf" srcId="{2E969CF2-89B7-43A5-B11C-43BE47320EFF}" destId="{77ED59F6-D6CC-4A04-98EF-A77246D341E3}" srcOrd="0" destOrd="0" presId="urn:microsoft.com/office/officeart/2005/8/layout/chevron2"/>
    <dgm:cxn modelId="{F1E4776B-FA67-42D6-B07D-442AD6B39B22}" srcId="{595B4E94-8299-473C-8995-F994307D14AD}" destId="{C24D0F01-60ED-4C93-B706-FE1F9E308326}" srcOrd="3" destOrd="0" parTransId="{C92CA320-4EED-45B5-BC29-F6DFEFB1E6D8}" sibTransId="{9C3ABD28-EB0D-434D-9ADE-C8CDF8F97F94}"/>
    <dgm:cxn modelId="{457FED95-3301-43A0-977F-62DC32FCD741}" type="presOf" srcId="{2AE693DD-67A1-41B6-80BB-7F69EEE4FA3A}" destId="{37AD9DA9-C72A-4897-889F-426E85F755E1}" srcOrd="0" destOrd="2" presId="urn:microsoft.com/office/officeart/2005/8/layout/chevron2"/>
    <dgm:cxn modelId="{B32471AB-5944-4FA3-9D9F-4FF899579209}" srcId="{1C54E0CC-EB42-4955-A65A-246F821314A2}" destId="{595B4E94-8299-473C-8995-F994307D14AD}" srcOrd="1" destOrd="0" parTransId="{D31A4A0B-D086-426B-BEB4-5E1756642DB9}" sibTransId="{11CC2607-FB66-4E7A-8E99-FDA7DEBFF176}"/>
    <dgm:cxn modelId="{0FECADB4-2638-42E6-9582-A8F38EDB831B}" type="presOf" srcId="{93A6D688-D787-4C9D-AC67-F5381CC89586}" destId="{8FDE13FE-D73A-438D-9C96-08E22F8BD643}" srcOrd="0" destOrd="0" presId="urn:microsoft.com/office/officeart/2005/8/layout/chevron2"/>
    <dgm:cxn modelId="{586B6EB8-BFA7-48F9-A5D1-14509689AF70}" type="presOf" srcId="{4A242CDF-D0F5-4D8D-B067-894F37CD2769}" destId="{90B2C19B-EFE3-4738-9B1C-A83DB7870FB7}" srcOrd="0" destOrd="0" presId="urn:microsoft.com/office/officeart/2005/8/layout/chevron2"/>
    <dgm:cxn modelId="{28EA53C2-87E8-4CD4-843A-204E9EDE57E2}" srcId="{595B4E94-8299-473C-8995-F994307D14AD}" destId="{2AE693DD-67A1-41B6-80BB-7F69EEE4FA3A}" srcOrd="2" destOrd="0" parTransId="{D1D7A11B-8394-46D4-8258-0E396AD49D53}" sibTransId="{3B1FAC32-70B8-424F-8E16-F4B529231BA2}"/>
    <dgm:cxn modelId="{4E16B1C6-DB7A-4CE1-B58A-A55C6C118E80}" type="presOf" srcId="{1C54E0CC-EB42-4955-A65A-246F821314A2}" destId="{95DBC10C-E776-4D68-AAF1-13B2E41947D0}" srcOrd="0" destOrd="0" presId="urn:microsoft.com/office/officeart/2005/8/layout/chevron2"/>
    <dgm:cxn modelId="{C3EB85CA-0336-44C5-B50C-63962922235A}" srcId="{1C54E0CC-EB42-4955-A65A-246F821314A2}" destId="{2E969CF2-89B7-43A5-B11C-43BE47320EFF}" srcOrd="0" destOrd="0" parTransId="{463A5EF9-20CE-4239-A1DF-3D81899C15AF}" sibTransId="{65D53BC4-3558-4446-988B-B5DF776EE79F}"/>
    <dgm:cxn modelId="{402136CE-22E5-40C5-A6AB-9E99CAD260D9}" type="presOf" srcId="{A1FBB2B5-BEBE-4D20-9535-B766F03C365B}" destId="{37AD9DA9-C72A-4897-889F-426E85F755E1}" srcOrd="0" destOrd="0" presId="urn:microsoft.com/office/officeart/2005/8/layout/chevron2"/>
    <dgm:cxn modelId="{374FBFE4-E57D-44B6-9D35-08684718668F}" type="presOf" srcId="{3C56C618-BA45-440B-8DD3-67B577C0F1F1}" destId="{F3F4368D-9871-4390-9A1A-813143217E98}" srcOrd="0" destOrd="0" presId="urn:microsoft.com/office/officeart/2005/8/layout/chevron2"/>
    <dgm:cxn modelId="{D016A7FF-41B7-4AE2-96EA-CDA4402CCD94}" type="presOf" srcId="{95303490-FB07-427E-A8B6-72FC9CC2466F}" destId="{37AD9DA9-C72A-4897-889F-426E85F755E1}" srcOrd="0" destOrd="1" presId="urn:microsoft.com/office/officeart/2005/8/layout/chevron2"/>
    <dgm:cxn modelId="{4BE3D6AF-407E-4976-9142-36997E275CAD}" type="presParOf" srcId="{95DBC10C-E776-4D68-AAF1-13B2E41947D0}" destId="{C5F46A12-A342-4FD8-854F-372747C0A2FB}" srcOrd="0" destOrd="0" presId="urn:microsoft.com/office/officeart/2005/8/layout/chevron2"/>
    <dgm:cxn modelId="{87F89C68-7D40-425A-810D-156B31F1D238}" type="presParOf" srcId="{C5F46A12-A342-4FD8-854F-372747C0A2FB}" destId="{77ED59F6-D6CC-4A04-98EF-A77246D341E3}" srcOrd="0" destOrd="0" presId="urn:microsoft.com/office/officeart/2005/8/layout/chevron2"/>
    <dgm:cxn modelId="{1ED5E252-3517-42FD-A702-5CEBA42B2AAE}" type="presParOf" srcId="{C5F46A12-A342-4FD8-854F-372747C0A2FB}" destId="{8FDE13FE-D73A-438D-9C96-08E22F8BD643}" srcOrd="1" destOrd="0" presId="urn:microsoft.com/office/officeart/2005/8/layout/chevron2"/>
    <dgm:cxn modelId="{7461B46B-9DF4-4326-8260-D82E000E82A9}" type="presParOf" srcId="{95DBC10C-E776-4D68-AAF1-13B2E41947D0}" destId="{D997B337-4738-4614-9430-CE4A1C9E527E}" srcOrd="1" destOrd="0" presId="urn:microsoft.com/office/officeart/2005/8/layout/chevron2"/>
    <dgm:cxn modelId="{456BF220-8F1D-4E0C-B5D9-B37AC1DFB687}" type="presParOf" srcId="{95DBC10C-E776-4D68-AAF1-13B2E41947D0}" destId="{E55A9A23-502A-4C16-807A-B9D2C0A18254}" srcOrd="2" destOrd="0" presId="urn:microsoft.com/office/officeart/2005/8/layout/chevron2"/>
    <dgm:cxn modelId="{215857A0-0F88-4E0A-922D-5E3D9FE04015}" type="presParOf" srcId="{E55A9A23-502A-4C16-807A-B9D2C0A18254}" destId="{F2BF33DF-0E47-4739-84F5-6C091D9C276E}" srcOrd="0" destOrd="0" presId="urn:microsoft.com/office/officeart/2005/8/layout/chevron2"/>
    <dgm:cxn modelId="{381977E3-938E-4D3C-98D6-4A3CB6BD0F7F}" type="presParOf" srcId="{E55A9A23-502A-4C16-807A-B9D2C0A18254}" destId="{37AD9DA9-C72A-4897-889F-426E85F755E1}" srcOrd="1" destOrd="0" presId="urn:microsoft.com/office/officeart/2005/8/layout/chevron2"/>
    <dgm:cxn modelId="{34D6B6B8-559F-4B82-8A8F-E552D7DC7592}" type="presParOf" srcId="{95DBC10C-E776-4D68-AAF1-13B2E41947D0}" destId="{C78259F1-C6E8-4F56-9064-41C1B514FC74}" srcOrd="3" destOrd="0" presId="urn:microsoft.com/office/officeart/2005/8/layout/chevron2"/>
    <dgm:cxn modelId="{B4263FC9-7B87-43DD-9165-636159C98989}" type="presParOf" srcId="{95DBC10C-E776-4D68-AAF1-13B2E41947D0}" destId="{40569610-CDF9-4CCB-909B-8154D618D953}" srcOrd="4" destOrd="0" presId="urn:microsoft.com/office/officeart/2005/8/layout/chevron2"/>
    <dgm:cxn modelId="{EDED2A08-19FC-413F-A244-269236FA2E28}" type="presParOf" srcId="{40569610-CDF9-4CCB-909B-8154D618D953}" destId="{F3F4368D-9871-4390-9A1A-813143217E98}" srcOrd="0" destOrd="0" presId="urn:microsoft.com/office/officeart/2005/8/layout/chevron2"/>
    <dgm:cxn modelId="{35149170-E91D-4240-810B-6A7FA4A2CF1E}" type="presParOf" srcId="{40569610-CDF9-4CCB-909B-8154D618D953}" destId="{90B2C19B-EFE3-4738-9B1C-A83DB7870F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40E7E0-5B84-49C1-AFD6-9F010EC8FA55}">
      <dsp:nvSpPr>
        <dsp:cNvPr id="0" name=""/>
        <dsp:cNvSpPr/>
      </dsp:nvSpPr>
      <dsp:spPr>
        <a:xfrm>
          <a:off x="575943" y="546812"/>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14B43-8B04-4F94-8081-A2A3E644B67E}">
      <dsp:nvSpPr>
        <dsp:cNvPr id="0" name=""/>
        <dsp:cNvSpPr/>
      </dsp:nvSpPr>
      <dsp:spPr>
        <a:xfrm>
          <a:off x="941568" y="912437"/>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5654-653E-4577-973F-FBEA88EC7774}">
      <dsp:nvSpPr>
        <dsp:cNvPr id="0" name=""/>
        <dsp:cNvSpPr/>
      </dsp:nvSpPr>
      <dsp:spPr>
        <a:xfrm>
          <a:off x="27506" y="2796812"/>
          <a:ext cx="28125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Business tax certificates expire on December 31 (in the year of issuance) and must be renewed annually by March 1 (of the year immediately following the year of issuance) to avoid penalties and interest. </a:t>
          </a:r>
        </a:p>
      </dsp:txBody>
      <dsp:txXfrm>
        <a:off x="27506" y="2796812"/>
        <a:ext cx="2812500" cy="1530000"/>
      </dsp:txXfrm>
    </dsp:sp>
    <dsp:sp modelId="{BD8141D7-1803-43BD-861C-BA6624789765}">
      <dsp:nvSpPr>
        <dsp:cNvPr id="0" name=""/>
        <dsp:cNvSpPr/>
      </dsp:nvSpPr>
      <dsp:spPr>
        <a:xfrm>
          <a:off x="3880631" y="546812"/>
          <a:ext cx="1715625" cy="17156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BCC04-1231-4E4C-8359-DB435743E503}">
      <dsp:nvSpPr>
        <dsp:cNvPr id="0" name=""/>
        <dsp:cNvSpPr/>
      </dsp:nvSpPr>
      <dsp:spPr>
        <a:xfrm>
          <a:off x="4246256" y="912437"/>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F681D-60EA-4B05-A8A8-31B385CBA2C1}">
      <dsp:nvSpPr>
        <dsp:cNvPr id="0" name=""/>
        <dsp:cNvSpPr/>
      </dsp:nvSpPr>
      <dsp:spPr>
        <a:xfrm>
          <a:off x="3332193" y="2796812"/>
          <a:ext cx="2812500" cy="153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Business Tax Renewal applications will be sent along with the Alcohol Renewal applications. You can also download a blank copy of the renewal form and view instructions for renewal. </a:t>
          </a:r>
        </a:p>
      </dsp:txBody>
      <dsp:txXfrm>
        <a:off x="3332193" y="2796812"/>
        <a:ext cx="2812500" cy="153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7877-8493-4631-B131-E1D5394C5FB7}">
      <dsp:nvSpPr>
        <dsp:cNvPr id="0" name=""/>
        <dsp:cNvSpPr/>
      </dsp:nvSpPr>
      <dsp:spPr>
        <a:xfrm>
          <a:off x="2531" y="2240618"/>
          <a:ext cx="3208734" cy="1223916"/>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u="sng" kern="1200" dirty="0"/>
            <a:t>Dec 15, 2023</a:t>
          </a:r>
          <a:r>
            <a:rPr lang="en-US" sz="1600" b="1" kern="1200" dirty="0"/>
            <a:t>, </a:t>
          </a:r>
          <a:r>
            <a:rPr lang="en-US" sz="1600" kern="1200" dirty="0"/>
            <a:t>Alcohol Renewals mailed out. </a:t>
          </a:r>
        </a:p>
      </dsp:txBody>
      <dsp:txXfrm>
        <a:off x="614489" y="2240618"/>
        <a:ext cx="1984818" cy="1223916"/>
      </dsp:txXfrm>
    </dsp:sp>
    <dsp:sp modelId="{E553B65A-8276-4844-B4A3-4EB88A0AE54A}">
      <dsp:nvSpPr>
        <dsp:cNvPr id="0" name=""/>
        <dsp:cNvSpPr/>
      </dsp:nvSpPr>
      <dsp:spPr>
        <a:xfrm>
          <a:off x="2995265" y="2240618"/>
          <a:ext cx="3208734" cy="1223916"/>
        </a:xfrm>
        <a:prstGeom prst="chevron">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u="sng" kern="1200" dirty="0"/>
            <a:t>Dec 31, 2023,</a:t>
          </a:r>
          <a:r>
            <a:rPr lang="en-US" sz="1600" u="sng" kern="1200" dirty="0"/>
            <a:t> </a:t>
          </a:r>
          <a:r>
            <a:rPr lang="en-US" sz="1600" kern="1200" dirty="0"/>
            <a:t>Alcohol licenses Expire</a:t>
          </a:r>
        </a:p>
      </dsp:txBody>
      <dsp:txXfrm>
        <a:off x="3607223" y="2240618"/>
        <a:ext cx="1984818" cy="1223916"/>
      </dsp:txXfrm>
    </dsp:sp>
    <dsp:sp modelId="{68E205DA-975B-4F47-835F-4B1983D5AC36}">
      <dsp:nvSpPr>
        <dsp:cNvPr id="0" name=""/>
        <dsp:cNvSpPr/>
      </dsp:nvSpPr>
      <dsp:spPr>
        <a:xfrm>
          <a:off x="2995265" y="3617524"/>
          <a:ext cx="256698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New alcohol requests and New Ownership requests must be processed through the Alcohol Review Committee </a:t>
          </a:r>
        </a:p>
        <a:p>
          <a:pPr marL="114300" lvl="1" indent="-114300" algn="l" defTabSz="533400">
            <a:lnSpc>
              <a:spcPct val="90000"/>
            </a:lnSpc>
            <a:spcBef>
              <a:spcPct val="0"/>
            </a:spcBef>
            <a:spcAft>
              <a:spcPct val="15000"/>
            </a:spcAft>
            <a:buChar char="•"/>
          </a:pPr>
          <a:r>
            <a:rPr lang="en-US" sz="1200" kern="1200" dirty="0">
              <a:hlinkClick xmlns:r="http://schemas.openxmlformats.org/officeDocument/2006/relationships" r:id="rId1"/>
            </a:rPr>
            <a:t>www.savannahga.gov/3589/Alcohol-Review-Committee</a:t>
          </a:r>
          <a:endParaRPr lang="en-US" sz="1200" kern="1200" dirty="0"/>
        </a:p>
      </dsp:txBody>
      <dsp:txXfrm>
        <a:off x="2995265" y="3617524"/>
        <a:ext cx="2566987" cy="891000"/>
      </dsp:txXfrm>
    </dsp:sp>
    <dsp:sp modelId="{32F3E78D-F10A-4AEF-A87F-1B07396882D4}">
      <dsp:nvSpPr>
        <dsp:cNvPr id="0" name=""/>
        <dsp:cNvSpPr/>
      </dsp:nvSpPr>
      <dsp:spPr>
        <a:xfrm>
          <a:off x="5987999" y="2240618"/>
          <a:ext cx="3208734" cy="1223916"/>
        </a:xfrm>
        <a:prstGeom prst="chevron">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u="sng" kern="1200" dirty="0"/>
            <a:t>January 29, 2024, </a:t>
          </a:r>
          <a:r>
            <a:rPr lang="en-US" sz="1400" b="0" kern="1200" dirty="0"/>
            <a:t>Completed, signed, and notarized documents including required fees due to Revenue Department by </a:t>
          </a:r>
          <a:r>
            <a:rPr lang="en-US" sz="1400" b="1" u="sng" kern="1200" dirty="0"/>
            <a:t>5 pm</a:t>
          </a:r>
          <a:endParaRPr lang="en-US" sz="1400" b="1" kern="1200" dirty="0"/>
        </a:p>
      </dsp:txBody>
      <dsp:txXfrm>
        <a:off x="6599957" y="2240618"/>
        <a:ext cx="1984818" cy="1223916"/>
      </dsp:txXfrm>
    </dsp:sp>
    <dsp:sp modelId="{C374747F-A0EF-43ED-A5C2-33658B38B668}">
      <dsp:nvSpPr>
        <dsp:cNvPr id="0" name=""/>
        <dsp:cNvSpPr/>
      </dsp:nvSpPr>
      <dsp:spPr>
        <a:xfrm>
          <a:off x="8980733" y="2240618"/>
          <a:ext cx="3208734" cy="1223916"/>
        </a:xfrm>
        <a:prstGeom prst="chevr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u="sng" kern="1200" dirty="0"/>
            <a:t>January 31, 2024,</a:t>
          </a:r>
          <a:r>
            <a:rPr lang="en-US" sz="1400" b="1" u="none" kern="1200" dirty="0"/>
            <a:t> </a:t>
          </a:r>
          <a:r>
            <a:rPr lang="en-US" sz="1400" b="0" u="none" kern="1200" dirty="0"/>
            <a:t>Renewal packets received after this day will be assessed a 25% penalty of the total annual fees.</a:t>
          </a:r>
          <a:endParaRPr lang="en-US" sz="1400" b="1" kern="1200" dirty="0"/>
        </a:p>
      </dsp:txBody>
      <dsp:txXfrm>
        <a:off x="9592691" y="2240618"/>
        <a:ext cx="1984818" cy="1223916"/>
      </dsp:txXfrm>
    </dsp:sp>
    <dsp:sp modelId="{0F894F4B-B292-4FCB-9526-D4B8D7AFBFD7}">
      <dsp:nvSpPr>
        <dsp:cNvPr id="0" name=""/>
        <dsp:cNvSpPr/>
      </dsp:nvSpPr>
      <dsp:spPr>
        <a:xfrm>
          <a:off x="8980733" y="3617524"/>
          <a:ext cx="2566987" cy="8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All dispensing of alcoholic beverages </a:t>
          </a:r>
          <a:r>
            <a:rPr lang="en-US" sz="1200" b="1" u="sng" kern="1200" dirty="0"/>
            <a:t>must cease</a:t>
          </a:r>
          <a:r>
            <a:rPr lang="en-US" sz="1200" b="0" kern="1200" dirty="0"/>
            <a:t> until a 2024 license is issued</a:t>
          </a:r>
          <a:endParaRPr lang="en-US" sz="1200" kern="1200"/>
        </a:p>
      </dsp:txBody>
      <dsp:txXfrm>
        <a:off x="8980733" y="3617524"/>
        <a:ext cx="2566987" cy="891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A2566-3F11-4BB4-979A-149E236E076F}">
      <dsp:nvSpPr>
        <dsp:cNvPr id="0" name=""/>
        <dsp:cNvSpPr/>
      </dsp:nvSpPr>
      <dsp:spPr>
        <a:xfrm>
          <a:off x="0" y="1067395"/>
          <a:ext cx="8128000" cy="1216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Alcohol licenses will be mailed to the business location unless the applicant requests that the license be held by the Revenue Department for pickup. Alcohol Licenses will not be emailed.</a:t>
          </a:r>
        </a:p>
      </dsp:txBody>
      <dsp:txXfrm>
        <a:off x="59399" y="1126794"/>
        <a:ext cx="8009202"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D59F6-D6CC-4A04-98EF-A77246D341E3}">
      <dsp:nvSpPr>
        <dsp:cNvPr id="0" name=""/>
        <dsp:cNvSpPr/>
      </dsp:nvSpPr>
      <dsp:spPr>
        <a:xfrm rot="5400000">
          <a:off x="-264040" y="268188"/>
          <a:ext cx="1760272" cy="123219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Alcohol Insurance Submission</a:t>
          </a:r>
        </a:p>
      </dsp:txBody>
      <dsp:txXfrm rot="-5400000">
        <a:off x="1" y="620242"/>
        <a:ext cx="1232190" cy="528082"/>
      </dsp:txXfrm>
    </dsp:sp>
    <dsp:sp modelId="{8FDE13FE-D73A-438D-9C96-08E22F8BD643}">
      <dsp:nvSpPr>
        <dsp:cNvPr id="0" name=""/>
        <dsp:cNvSpPr/>
      </dsp:nvSpPr>
      <dsp:spPr>
        <a:xfrm rot="5400000">
          <a:off x="5982941" y="-4746602"/>
          <a:ext cx="1144177" cy="1064567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u="none" kern="1200" dirty="0"/>
            <a:t>All alcohol businesses will be required to submit their annual business tax return along with a copy of Insurance Certificate with their alcoholic beverage renewal packet.</a:t>
          </a:r>
          <a:endParaRPr lang="en-US" sz="1800" kern="1200" dirty="0"/>
        </a:p>
      </dsp:txBody>
      <dsp:txXfrm rot="-5400000">
        <a:off x="1232191" y="60002"/>
        <a:ext cx="10589824" cy="1032469"/>
      </dsp:txXfrm>
    </dsp:sp>
    <dsp:sp modelId="{F2BF33DF-0E47-4739-84F5-6C091D9C276E}">
      <dsp:nvSpPr>
        <dsp:cNvPr id="0" name=""/>
        <dsp:cNvSpPr/>
      </dsp:nvSpPr>
      <dsp:spPr>
        <a:xfrm rot="5400000">
          <a:off x="-264040" y="2611501"/>
          <a:ext cx="1760272" cy="1232190"/>
        </a:xfrm>
        <a:prstGeom prst="chevron">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Sunday Sales Renewal</a:t>
          </a:r>
        </a:p>
      </dsp:txBody>
      <dsp:txXfrm rot="-5400000">
        <a:off x="1" y="2963555"/>
        <a:ext cx="1232190" cy="528082"/>
      </dsp:txXfrm>
    </dsp:sp>
    <dsp:sp modelId="{37AD9DA9-C72A-4897-889F-426E85F755E1}">
      <dsp:nvSpPr>
        <dsp:cNvPr id="0" name=""/>
        <dsp:cNvSpPr/>
      </dsp:nvSpPr>
      <dsp:spPr>
        <a:xfrm rot="5400000">
          <a:off x="5238413" y="-2655214"/>
          <a:ext cx="2633232" cy="10645678"/>
        </a:xfrm>
        <a:prstGeom prst="round2Same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u="none" kern="1200" dirty="0"/>
            <a:t>Businesses classified as Class C will be required to submit a Sunday Sales affidavit before the 2024 renewal alcohol application can be processed. </a:t>
          </a:r>
          <a:endParaRPr lang="en-US" sz="1800" kern="1200" dirty="0"/>
        </a:p>
        <a:p>
          <a:pPr marL="171450" lvl="1" indent="-171450" algn="l" defTabSz="800100">
            <a:lnSpc>
              <a:spcPct val="90000"/>
            </a:lnSpc>
            <a:spcBef>
              <a:spcPct val="0"/>
            </a:spcBef>
            <a:spcAft>
              <a:spcPct val="15000"/>
            </a:spcAft>
            <a:buChar char="•"/>
          </a:pPr>
          <a:r>
            <a:rPr lang="en-US" sz="1800" b="0" i="0" u="none" kern="1200" dirty="0"/>
            <a:t>Sunday Sales affidavits must be signed by a certified accountant or accompanied by an accountant’s statement as to the type of review conducted to adequately verify the business meets the financial requirements for quality for Sunday Sales.</a:t>
          </a:r>
          <a:r>
            <a:rPr lang="en-US" sz="1800" b="0" i="0" kern="1200" dirty="0"/>
            <a:t>​</a:t>
          </a:r>
          <a:endParaRPr lang="en-US" sz="1800" kern="1200" dirty="0"/>
        </a:p>
        <a:p>
          <a:pPr marL="171450" lvl="1" indent="-171450" algn="l" defTabSz="800100">
            <a:lnSpc>
              <a:spcPct val="90000"/>
            </a:lnSpc>
            <a:spcBef>
              <a:spcPct val="0"/>
            </a:spcBef>
            <a:spcAft>
              <a:spcPct val="15000"/>
            </a:spcAft>
            <a:buChar char="•"/>
          </a:pPr>
          <a:r>
            <a:rPr lang="en-US" sz="1800" b="0" i="0" u="none" kern="1200" dirty="0"/>
            <a:t>Businesses classified as Class E will be required to submit Signatures of bookkeepers, tax preparers, or other financial service providers will not be accepted.</a:t>
          </a:r>
          <a:endParaRPr lang="en-US" sz="1800" kern="1200" dirty="0"/>
        </a:p>
        <a:p>
          <a:pPr marL="171450" lvl="1" indent="-171450" algn="l" defTabSz="800100">
            <a:lnSpc>
              <a:spcPct val="90000"/>
            </a:lnSpc>
            <a:spcBef>
              <a:spcPct val="0"/>
            </a:spcBef>
            <a:spcAft>
              <a:spcPct val="15000"/>
            </a:spcAft>
            <a:buChar char="•"/>
          </a:pPr>
          <a:r>
            <a:rPr lang="en-US" sz="1800" b="0" i="0" u="none" kern="1200" dirty="0"/>
            <a:t>Establishments not meeting the requirements must cease sales of alcoholic beverages on Sundays.</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1232190" y="1479553"/>
        <a:ext cx="10517134" cy="2376144"/>
      </dsp:txXfrm>
    </dsp:sp>
    <dsp:sp modelId="{F3F4368D-9871-4390-9A1A-813143217E98}">
      <dsp:nvSpPr>
        <dsp:cNvPr id="0" name=""/>
        <dsp:cNvSpPr/>
      </dsp:nvSpPr>
      <dsp:spPr>
        <a:xfrm rot="5400000">
          <a:off x="-264040" y="4338718"/>
          <a:ext cx="1760272" cy="1232190"/>
        </a:xfrm>
        <a:prstGeom prst="chevron">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Excise Tax</a:t>
          </a:r>
        </a:p>
      </dsp:txBody>
      <dsp:txXfrm rot="-5400000">
        <a:off x="1" y="4690772"/>
        <a:ext cx="1232190" cy="528082"/>
      </dsp:txXfrm>
    </dsp:sp>
    <dsp:sp modelId="{90B2C19B-EFE3-4738-9B1C-A83DB7870FB7}">
      <dsp:nvSpPr>
        <dsp:cNvPr id="0" name=""/>
        <dsp:cNvSpPr/>
      </dsp:nvSpPr>
      <dsp:spPr>
        <a:xfrm rot="5400000">
          <a:off x="5954943" y="-676072"/>
          <a:ext cx="1144177" cy="10645678"/>
        </a:xfrm>
        <a:prstGeom prst="round2Same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0" i="0" u="none" kern="1200" dirty="0"/>
            <a:t>Additionally, all excise taxes (Mixed Drink, Hotel/Motel, etc.) must be current at the time of renewal.  No alcoholic beverage license will be issued to a business if delinquencies exist.</a:t>
          </a:r>
          <a:endParaRPr lang="en-US" sz="1800" kern="1200" dirty="0"/>
        </a:p>
      </dsp:txBody>
      <dsp:txXfrm rot="-5400000">
        <a:off x="1204193" y="4130532"/>
        <a:ext cx="10589824" cy="103246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5C00C6-8132-424A-94BD-87B5392C60C1}" type="datetimeFigureOut">
              <a:rPr lang="en-US" smtClean="0"/>
              <a:t>11/13/2023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BEA3876-0043-48EF-8E54-083194FD65DE}" type="slidenum">
              <a:rPr lang="en-US" smtClean="0"/>
              <a:t>‹#›</a:t>
            </a:fld>
            <a:endParaRPr lang="en-US"/>
          </a:p>
        </p:txBody>
      </p:sp>
    </p:spTree>
    <p:extLst>
      <p:ext uri="{BB962C8B-B14F-4D97-AF65-F5344CB8AC3E}">
        <p14:creationId xmlns:p14="http://schemas.microsoft.com/office/powerpoint/2010/main" val="311635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63F8-03E2-D3AE-E7AE-BB1E4B40A9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99C1BE-C8CC-47C7-343B-5EE80BADD3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803BDD-5716-F624-CECB-3E7E4CCC27D2}"/>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5" name="Footer Placeholder 4">
            <a:extLst>
              <a:ext uri="{FF2B5EF4-FFF2-40B4-BE49-F238E27FC236}">
                <a16:creationId xmlns:a16="http://schemas.microsoft.com/office/drawing/2014/main" id="{C51F147C-C326-D2A2-C11B-3FF1CEB60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4C56F-8521-EAF7-E4B0-288651CA632B}"/>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135027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01770-73EA-07E6-DF40-4961265E17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56176B-162C-0F13-0F79-52CBD81AE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4E70D-1937-F4DC-D6EE-73A0AC99E345}"/>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5" name="Footer Placeholder 4">
            <a:extLst>
              <a:ext uri="{FF2B5EF4-FFF2-40B4-BE49-F238E27FC236}">
                <a16:creationId xmlns:a16="http://schemas.microsoft.com/office/drawing/2014/main" id="{E4FBE929-B155-9C10-18EC-AA8A0457DF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FEA52-E279-B67B-3651-ABBFC9B9F84F}"/>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23920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6300B-0E34-D633-0EE2-CFEAFDEED9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E39258-0976-A1CC-B423-8F1874C753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46715-B86E-F8B4-B844-FB368CD4A2B0}"/>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5" name="Footer Placeholder 4">
            <a:extLst>
              <a:ext uri="{FF2B5EF4-FFF2-40B4-BE49-F238E27FC236}">
                <a16:creationId xmlns:a16="http://schemas.microsoft.com/office/drawing/2014/main" id="{707624FD-63A9-2183-EBAE-B6874E733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48036-63B7-3515-B816-1E8F7C31F1B7}"/>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17734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5801-0D74-E0AE-E4E7-360C67B0D0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0D49AB-E931-11C8-FA94-0F67755B3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699DC7-D64D-655D-81C3-78AF0F33CD8F}"/>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5" name="Footer Placeholder 4">
            <a:extLst>
              <a:ext uri="{FF2B5EF4-FFF2-40B4-BE49-F238E27FC236}">
                <a16:creationId xmlns:a16="http://schemas.microsoft.com/office/drawing/2014/main" id="{327C9AB2-A50B-ADFA-D84E-33CF67063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BD904-3290-92F0-3BA8-5F4D41E8DB35}"/>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843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AC29-760E-46EA-0A1D-9B34E94A5B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0C3994-5F90-394C-C1D2-E01C58F36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DA614-0517-1F04-A48E-00C9674A24BF}"/>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5" name="Footer Placeholder 4">
            <a:extLst>
              <a:ext uri="{FF2B5EF4-FFF2-40B4-BE49-F238E27FC236}">
                <a16:creationId xmlns:a16="http://schemas.microsoft.com/office/drawing/2014/main" id="{42505D25-B64B-D769-A576-C3C19AB24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ECFCE-C3FD-454C-BFDC-B08F32939DDE}"/>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417166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D1FE4-AF64-EF87-6086-B457A27F71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AA082E-576B-34B3-2209-0197AFDB0D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C6053-7762-8AAB-63B4-1B885194D0F8}"/>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5" name="Footer Placeholder 4">
            <a:extLst>
              <a:ext uri="{FF2B5EF4-FFF2-40B4-BE49-F238E27FC236}">
                <a16:creationId xmlns:a16="http://schemas.microsoft.com/office/drawing/2014/main" id="{A822D445-1509-FD27-C98A-462509A42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9CCE9-C178-7139-4D60-4D872086988E}"/>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82857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AFAC-C6B8-BA1B-2157-003122FAC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C7486-A8AF-0AB5-A642-53626EE40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EFB063-3F80-0969-FE7A-95475AF109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5B9F28-AC68-0C4A-87D7-98458A062E8C}"/>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6" name="Footer Placeholder 5">
            <a:extLst>
              <a:ext uri="{FF2B5EF4-FFF2-40B4-BE49-F238E27FC236}">
                <a16:creationId xmlns:a16="http://schemas.microsoft.com/office/drawing/2014/main" id="{26D51BF4-F114-838F-FF27-7EADC697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FA124-DD36-BB43-6E15-3BD5B9F1F616}"/>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386619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A02C1-2383-8DD8-B73B-6196852B2D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E0C04B-074A-01EC-C6A1-E7197C9C8A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39711-322F-8C85-BEF0-90A454F325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1074D6-54EB-2DCD-7DB9-255074901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799B4-0962-6C07-4EC6-8285309D1E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084BD1-3493-8F78-A077-27300DA6E232}"/>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8" name="Footer Placeholder 7">
            <a:extLst>
              <a:ext uri="{FF2B5EF4-FFF2-40B4-BE49-F238E27FC236}">
                <a16:creationId xmlns:a16="http://schemas.microsoft.com/office/drawing/2014/main" id="{CBE9CE4D-54AC-7A8D-6BFA-F41993FF73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C6A312-6CD0-A6B2-2CBE-8C5BC06C05E2}"/>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1966268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1A3F-3134-C203-9FD7-E086648A67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E4ECA-91EC-057F-F12A-90DDD8082F47}"/>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4" name="Footer Placeholder 3">
            <a:extLst>
              <a:ext uri="{FF2B5EF4-FFF2-40B4-BE49-F238E27FC236}">
                <a16:creationId xmlns:a16="http://schemas.microsoft.com/office/drawing/2014/main" id="{098E59F2-394D-F10B-AA89-B8936150E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F46DB7-65A1-00BA-2729-70C0F0787A7F}"/>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2281276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CB1DC4-5DEC-ECA0-FAD5-31F146FF581B}"/>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3" name="Footer Placeholder 2">
            <a:extLst>
              <a:ext uri="{FF2B5EF4-FFF2-40B4-BE49-F238E27FC236}">
                <a16:creationId xmlns:a16="http://schemas.microsoft.com/office/drawing/2014/main" id="{AC1F99DD-E2E0-9026-6506-1CFC2174EB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70BCC3-959E-36D2-86ED-47480EB0F3E0}"/>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128112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B1CE-273E-2760-9003-110A541AC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4FA1A-4AC7-6078-5760-9E869EAD7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74416-0AEB-97E2-F82A-B5E1D7EB4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590CE-EF75-E349-27D0-C6161D6B0575}"/>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6" name="Footer Placeholder 5">
            <a:extLst>
              <a:ext uri="{FF2B5EF4-FFF2-40B4-BE49-F238E27FC236}">
                <a16:creationId xmlns:a16="http://schemas.microsoft.com/office/drawing/2014/main" id="{EFB7FBCE-9E4F-E2B8-F026-41455CD03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DDDDDC-BF72-6CE3-78C3-CF1CEA317E6C}"/>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1783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56638-8F1D-182D-5AAB-45CF77971D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2A1CB-900B-4F03-6752-FF1ACCAC3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CEA5F-2D22-FD37-3C89-A672BC67EA42}"/>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5" name="Footer Placeholder 4">
            <a:extLst>
              <a:ext uri="{FF2B5EF4-FFF2-40B4-BE49-F238E27FC236}">
                <a16:creationId xmlns:a16="http://schemas.microsoft.com/office/drawing/2014/main" id="{26F3804C-AFE5-50B1-4750-B5E061E91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874C7-D5A9-D51B-AF33-BE0B5C2D6F0F}"/>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2079822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6F30-AEA0-FF6C-331E-0FFB8748C8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779A54-072A-98FF-B69E-EFABAFE3F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F76B9A-AD37-D753-4AF0-062366D41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F7225-6621-251B-77D6-636F52BE5B06}"/>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6" name="Footer Placeholder 5">
            <a:extLst>
              <a:ext uri="{FF2B5EF4-FFF2-40B4-BE49-F238E27FC236}">
                <a16:creationId xmlns:a16="http://schemas.microsoft.com/office/drawing/2014/main" id="{BA631656-DC16-DA0B-5DC0-40D6F7D159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67A9B-D614-377A-7345-F192DDD7D864}"/>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2710766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62BD-D746-4B97-8D8A-39F4530EF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A81F1C-6DC6-E650-5FB3-1FF31894F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244DB-57A9-C459-F04B-C9FE573FDFEB}"/>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5" name="Footer Placeholder 4">
            <a:extLst>
              <a:ext uri="{FF2B5EF4-FFF2-40B4-BE49-F238E27FC236}">
                <a16:creationId xmlns:a16="http://schemas.microsoft.com/office/drawing/2014/main" id="{58558568-74DA-D646-99BD-699477D84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7BD89-84FF-6F6D-9A3F-88967389D7AD}"/>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3213621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BDF8C-D7A1-6BAD-B1E1-7FC61AFD90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6511F4-0DC4-F8A0-BAF9-1D0225680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0AF8F-5222-3360-4168-B0EE271A1CD8}"/>
              </a:ext>
            </a:extLst>
          </p:cNvPr>
          <p:cNvSpPr>
            <a:spLocks noGrp="1"/>
          </p:cNvSpPr>
          <p:nvPr>
            <p:ph type="dt" sz="half" idx="10"/>
          </p:nvPr>
        </p:nvSpPr>
        <p:spPr/>
        <p:txBody>
          <a:bodyPr/>
          <a:lstStyle/>
          <a:p>
            <a:fld id="{675B9B0A-E18F-4A72-AB73-4C08051E0EFA}" type="datetimeFigureOut">
              <a:rPr lang="en-US" smtClean="0"/>
              <a:t>11/13/2023</a:t>
            </a:fld>
            <a:endParaRPr lang="en-US"/>
          </a:p>
        </p:txBody>
      </p:sp>
      <p:sp>
        <p:nvSpPr>
          <p:cNvPr id="5" name="Footer Placeholder 4">
            <a:extLst>
              <a:ext uri="{FF2B5EF4-FFF2-40B4-BE49-F238E27FC236}">
                <a16:creationId xmlns:a16="http://schemas.microsoft.com/office/drawing/2014/main" id="{38A47BE4-39CA-8C0E-71F6-5A47567F2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5E92C-E54F-A2AD-ACE5-2E7DB9344A1C}"/>
              </a:ext>
            </a:extLst>
          </p:cNvPr>
          <p:cNvSpPr>
            <a:spLocks noGrp="1"/>
          </p:cNvSpPr>
          <p:nvPr>
            <p:ph type="sldNum" sz="quarter" idx="12"/>
          </p:nvPr>
        </p:nvSpPr>
        <p:spPr/>
        <p:txBody>
          <a:bodyPr/>
          <a:lstStyle/>
          <a:p>
            <a:fld id="{3D1FA810-6B20-4476-935A-472639B855D0}" type="slidenum">
              <a:rPr lang="en-US" smtClean="0"/>
              <a:t>‹#›</a:t>
            </a:fld>
            <a:endParaRPr lang="en-US"/>
          </a:p>
        </p:txBody>
      </p:sp>
    </p:spTree>
    <p:extLst>
      <p:ext uri="{BB962C8B-B14F-4D97-AF65-F5344CB8AC3E}">
        <p14:creationId xmlns:p14="http://schemas.microsoft.com/office/powerpoint/2010/main" val="209835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32E9-1344-9E0A-AED1-40B9EF21B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E7A7AC-BE81-F3C0-7B71-B587FE89C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36B22-BF3B-058F-E1C4-8D96A63A90AB}"/>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5" name="Footer Placeholder 4">
            <a:extLst>
              <a:ext uri="{FF2B5EF4-FFF2-40B4-BE49-F238E27FC236}">
                <a16:creationId xmlns:a16="http://schemas.microsoft.com/office/drawing/2014/main" id="{01C3172C-B6C0-4D79-2C99-7D6167AB0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55666-F985-9392-44F8-9EDC49077574}"/>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362599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5AF4-9F09-C16E-D912-13DDEB14D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B8155-FFB6-DC9A-001A-693FC736BC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DDE73A-8B48-08F8-130A-138A4F3DC4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C5D7F-C60F-EFBA-CE6B-4B9C6DE64139}"/>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6" name="Footer Placeholder 5">
            <a:extLst>
              <a:ext uri="{FF2B5EF4-FFF2-40B4-BE49-F238E27FC236}">
                <a16:creationId xmlns:a16="http://schemas.microsoft.com/office/drawing/2014/main" id="{F342F80A-9509-0BFE-4428-7DC65DE0A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63E5C5-1F43-0E6D-EBE5-02FD5969D07E}"/>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130364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7F7C-3FE6-AE41-45CB-8A52A80C1B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A056D-A31C-9A0D-34E2-AE861A189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EDFF4E-CACE-136F-A528-ACFB2FD5F2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DCE9E1-B276-670F-8255-D40706BC27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66C078-5F90-BA5D-9153-FE46E0555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B324F-0762-E9AE-FA4D-7E3B815E6DE6}"/>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8" name="Footer Placeholder 7">
            <a:extLst>
              <a:ext uri="{FF2B5EF4-FFF2-40B4-BE49-F238E27FC236}">
                <a16:creationId xmlns:a16="http://schemas.microsoft.com/office/drawing/2014/main" id="{05607F83-698C-6D2B-AF3C-0B0F38082A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DAFDDF-F329-3537-C9E0-CD21F59E1F14}"/>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94569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4E8B-9F94-2B64-D631-EDA67E9CA8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E5CBA-638A-EC2D-2FDD-9163D7626ED6}"/>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4" name="Footer Placeholder 3">
            <a:extLst>
              <a:ext uri="{FF2B5EF4-FFF2-40B4-BE49-F238E27FC236}">
                <a16:creationId xmlns:a16="http://schemas.microsoft.com/office/drawing/2014/main" id="{4255AAAD-8442-E091-8EBA-D0497188D6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B3CB7D-3D34-4D4B-712C-A1163232E6C9}"/>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26567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24B146-6968-4476-B783-825421C94901}"/>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3" name="Footer Placeholder 2">
            <a:extLst>
              <a:ext uri="{FF2B5EF4-FFF2-40B4-BE49-F238E27FC236}">
                <a16:creationId xmlns:a16="http://schemas.microsoft.com/office/drawing/2014/main" id="{4D414D52-5C96-831B-3E33-446F709FE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EB41FE-2D35-599F-97DE-9490093ACC2A}"/>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114634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D879-F377-4A31-73E7-501C1BD41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B60A60-EEA9-DEA3-2964-2C1A999CE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6109A9-4A3B-AD1E-1360-E4DB624FE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BB729D-B5F8-A7A0-41EC-2D47B7F59A40}"/>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6" name="Footer Placeholder 5">
            <a:extLst>
              <a:ext uri="{FF2B5EF4-FFF2-40B4-BE49-F238E27FC236}">
                <a16:creationId xmlns:a16="http://schemas.microsoft.com/office/drawing/2014/main" id="{AA15510D-7AC6-6F3C-6467-C2E11E3B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E9782-0387-87DC-36F7-D643B522E5EF}"/>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138114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10F9-5B7C-7B7E-F8D8-32A011C7E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C5D0E3-8018-03B1-3DBA-09C42A686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CB736-4157-77BB-5BB9-8B6649DBDD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4ABD7B-7C78-CB5F-B1FE-0B2360ED0E11}"/>
              </a:ext>
            </a:extLst>
          </p:cNvPr>
          <p:cNvSpPr>
            <a:spLocks noGrp="1"/>
          </p:cNvSpPr>
          <p:nvPr>
            <p:ph type="dt" sz="half" idx="10"/>
          </p:nvPr>
        </p:nvSpPr>
        <p:spPr/>
        <p:txBody>
          <a:bodyPr/>
          <a:lstStyle/>
          <a:p>
            <a:fld id="{6BA1F240-F7E0-4113-85AB-4243384E1D75}" type="datetimeFigureOut">
              <a:rPr lang="en-US" smtClean="0"/>
              <a:t>11/13/2023</a:t>
            </a:fld>
            <a:endParaRPr lang="en-US"/>
          </a:p>
        </p:txBody>
      </p:sp>
      <p:sp>
        <p:nvSpPr>
          <p:cNvPr id="6" name="Footer Placeholder 5">
            <a:extLst>
              <a:ext uri="{FF2B5EF4-FFF2-40B4-BE49-F238E27FC236}">
                <a16:creationId xmlns:a16="http://schemas.microsoft.com/office/drawing/2014/main" id="{03774774-EA54-8C53-F167-AC2876A5D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C2407-2DA0-70A9-ED22-F8F9E74C8D1A}"/>
              </a:ext>
            </a:extLst>
          </p:cNvPr>
          <p:cNvSpPr>
            <a:spLocks noGrp="1"/>
          </p:cNvSpPr>
          <p:nvPr>
            <p:ph type="sldNum" sz="quarter" idx="12"/>
          </p:nvPr>
        </p:nvSpPr>
        <p:spPr/>
        <p:txBody>
          <a:bodyPr/>
          <a:lstStyle/>
          <a:p>
            <a:fld id="{9AA68170-7861-42B5-B6BC-D348C86CABFA}" type="slidenum">
              <a:rPr lang="en-US" smtClean="0"/>
              <a:t>‹#›</a:t>
            </a:fld>
            <a:endParaRPr lang="en-US"/>
          </a:p>
        </p:txBody>
      </p:sp>
    </p:spTree>
    <p:extLst>
      <p:ext uri="{BB962C8B-B14F-4D97-AF65-F5344CB8AC3E}">
        <p14:creationId xmlns:p14="http://schemas.microsoft.com/office/powerpoint/2010/main" val="5676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8E44D-D7BC-9B1B-D26C-FD9312BDB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98CFA7-2E5D-8B3F-5E1B-C193DEF5F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43346-F1AD-80CD-0877-7241BF3209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1F240-F7E0-4113-85AB-4243384E1D75}" type="datetimeFigureOut">
              <a:rPr lang="en-US" smtClean="0"/>
              <a:t>11/13/2023</a:t>
            </a:fld>
            <a:endParaRPr lang="en-US"/>
          </a:p>
        </p:txBody>
      </p:sp>
      <p:sp>
        <p:nvSpPr>
          <p:cNvPr id="5" name="Footer Placeholder 4">
            <a:extLst>
              <a:ext uri="{FF2B5EF4-FFF2-40B4-BE49-F238E27FC236}">
                <a16:creationId xmlns:a16="http://schemas.microsoft.com/office/drawing/2014/main" id="{4E75F8EF-CD66-FC19-6758-0DDB73CE0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B471CC-3666-DE88-5D53-8B8A06D786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68170-7861-42B5-B6BC-D348C86CABFA}" type="slidenum">
              <a:rPr lang="en-US" smtClean="0"/>
              <a:t>‹#›</a:t>
            </a:fld>
            <a:endParaRPr lang="en-US"/>
          </a:p>
        </p:txBody>
      </p:sp>
    </p:spTree>
    <p:extLst>
      <p:ext uri="{BB962C8B-B14F-4D97-AF65-F5344CB8AC3E}">
        <p14:creationId xmlns:p14="http://schemas.microsoft.com/office/powerpoint/2010/main" val="13747250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F78BC-624F-9AA7-CFE1-95AEFE2EF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374C1-822C-A3DC-BED1-1589EC0BFF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64393-1A9F-2373-8FC6-DC9E5D427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B9B0A-E18F-4A72-AB73-4C08051E0EFA}" type="datetimeFigureOut">
              <a:rPr lang="en-US" smtClean="0"/>
              <a:t>11/13/2023</a:t>
            </a:fld>
            <a:endParaRPr lang="en-US"/>
          </a:p>
        </p:txBody>
      </p:sp>
      <p:sp>
        <p:nvSpPr>
          <p:cNvPr id="5" name="Footer Placeholder 4">
            <a:extLst>
              <a:ext uri="{FF2B5EF4-FFF2-40B4-BE49-F238E27FC236}">
                <a16:creationId xmlns:a16="http://schemas.microsoft.com/office/drawing/2014/main" id="{4383CB1F-37B3-0FDF-1ADF-A05F20ED0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FF5D5E-A317-D1CD-9D08-B9E91C6487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FA810-6B20-4476-935A-472639B855D0}" type="slidenum">
              <a:rPr lang="en-US" smtClean="0"/>
              <a:t>‹#›</a:t>
            </a:fld>
            <a:endParaRPr lang="en-US"/>
          </a:p>
        </p:txBody>
      </p:sp>
    </p:spTree>
    <p:extLst>
      <p:ext uri="{BB962C8B-B14F-4D97-AF65-F5344CB8AC3E}">
        <p14:creationId xmlns:p14="http://schemas.microsoft.com/office/powerpoint/2010/main" val="418857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avannahga.gov/2737/Coin-Operated-Amusement-Machin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C335299-2619-FCBF-7647-F0659C206239}"/>
              </a:ext>
            </a:extLst>
          </p:cNvPr>
          <p:cNvPicPr>
            <a:picLocks noChangeAspect="1"/>
          </p:cNvPicPr>
          <p:nvPr/>
        </p:nvPicPr>
        <p:blipFill>
          <a:blip r:embed="rId2"/>
          <a:stretch>
            <a:fillRect/>
          </a:stretch>
        </p:blipFill>
        <p:spPr>
          <a:xfrm>
            <a:off x="2014330" y="818774"/>
            <a:ext cx="5088835" cy="864252"/>
          </a:xfrm>
          <a:prstGeom prst="rect">
            <a:avLst/>
          </a:prstGeom>
        </p:spPr>
      </p:pic>
      <p:sp>
        <p:nvSpPr>
          <p:cNvPr id="26" name="Right Triangle 2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21462-D198-0C1B-BF9A-0334A966A1D8}"/>
              </a:ext>
            </a:extLst>
          </p:cNvPr>
          <p:cNvSpPr>
            <a:spLocks noGrp="1"/>
          </p:cNvSpPr>
          <p:nvPr>
            <p:ph type="title"/>
          </p:nvPr>
        </p:nvSpPr>
        <p:spPr>
          <a:xfrm>
            <a:off x="7821637" y="1056640"/>
            <a:ext cx="3522700" cy="969108"/>
          </a:xfrm>
        </p:spPr>
        <p:txBody>
          <a:bodyPr vert="horz" lIns="91440" tIns="45720" rIns="91440" bIns="45720" rtlCol="0" anchor="b">
            <a:normAutofit fontScale="90000"/>
          </a:bodyPr>
          <a:lstStyle/>
          <a:p>
            <a:pPr algn="ctr"/>
            <a:r>
              <a:rPr lang="en-US" sz="4000" kern="1200">
                <a:solidFill>
                  <a:schemeClr val="tx1"/>
                </a:solidFill>
                <a:latin typeface="+mn-lt"/>
                <a:ea typeface="+mj-ea"/>
                <a:cs typeface="+mj-cs"/>
              </a:rPr>
              <a:t>REVENUE DEPARTMENT</a:t>
            </a:r>
          </a:p>
        </p:txBody>
      </p:sp>
      <p:sp>
        <p:nvSpPr>
          <p:cNvPr id="3" name="Content Placeholder 2">
            <a:extLst>
              <a:ext uri="{FF2B5EF4-FFF2-40B4-BE49-F238E27FC236}">
                <a16:creationId xmlns:a16="http://schemas.microsoft.com/office/drawing/2014/main" id="{B18032A9-7A15-AB90-61FD-69B57CF6C8D9}"/>
              </a:ext>
            </a:extLst>
          </p:cNvPr>
          <p:cNvSpPr>
            <a:spLocks noGrp="1"/>
          </p:cNvSpPr>
          <p:nvPr>
            <p:ph idx="1"/>
          </p:nvPr>
        </p:nvSpPr>
        <p:spPr>
          <a:xfrm>
            <a:off x="7726018" y="2459113"/>
            <a:ext cx="3522700" cy="1344261"/>
          </a:xfrm>
        </p:spPr>
        <p:txBody>
          <a:bodyPr vert="horz" lIns="91440" tIns="45720" rIns="91440" bIns="45720" rtlCol="0" anchor="t">
            <a:noAutofit/>
          </a:bodyPr>
          <a:lstStyle/>
          <a:p>
            <a:pPr marL="0" indent="0" algn="ctr">
              <a:buNone/>
            </a:pPr>
            <a:r>
              <a:rPr lang="en-US" kern="1200">
                <a:solidFill>
                  <a:schemeClr val="tx1"/>
                </a:solidFill>
                <a:latin typeface="+mn-lt"/>
                <a:ea typeface="+mn-ea"/>
                <a:cs typeface="+mn-cs"/>
              </a:rPr>
              <a:t>NOVEMBER 2023</a:t>
            </a:r>
          </a:p>
          <a:p>
            <a:pPr marL="0" indent="0" algn="ctr">
              <a:buNone/>
            </a:pPr>
            <a:r>
              <a:rPr lang="en-US" kern="1200">
                <a:solidFill>
                  <a:schemeClr val="tx1"/>
                </a:solidFill>
                <a:latin typeface="+mn-lt"/>
                <a:ea typeface="+mn-ea"/>
                <a:cs typeface="+mn-cs"/>
              </a:rPr>
              <a:t>QUARTERLY MEETING</a:t>
            </a:r>
          </a:p>
        </p:txBody>
      </p:sp>
      <p:pic>
        <p:nvPicPr>
          <p:cNvPr id="7" name="Picture 6" descr="A group of people raising their hands&#10;&#10;Description automatically generated">
            <a:extLst>
              <a:ext uri="{FF2B5EF4-FFF2-40B4-BE49-F238E27FC236}">
                <a16:creationId xmlns:a16="http://schemas.microsoft.com/office/drawing/2014/main" id="{0063E13B-7FAA-AD5C-FB20-E073C534F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78" y="1683026"/>
            <a:ext cx="5862497" cy="3108443"/>
          </a:xfrm>
          <a:prstGeom prst="rect">
            <a:avLst/>
          </a:prstGeom>
        </p:spPr>
      </p:pic>
    </p:spTree>
    <p:extLst>
      <p:ext uri="{BB962C8B-B14F-4D97-AF65-F5344CB8AC3E}">
        <p14:creationId xmlns:p14="http://schemas.microsoft.com/office/powerpoint/2010/main" val="418578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AADD1-C54C-41D6-97D4-3FBC9E53A43F}"/>
              </a:ext>
            </a:extLst>
          </p:cNvPr>
          <p:cNvSpPr>
            <a:spLocks noGrp="1"/>
          </p:cNvSpPr>
          <p:nvPr>
            <p:ph type="title"/>
          </p:nvPr>
        </p:nvSpPr>
        <p:spPr>
          <a:xfrm>
            <a:off x="589560" y="856180"/>
            <a:ext cx="4560584" cy="1128068"/>
          </a:xfrm>
        </p:spPr>
        <p:txBody>
          <a:bodyPr anchor="ctr">
            <a:normAutofit/>
          </a:bodyPr>
          <a:lstStyle/>
          <a:p>
            <a:r>
              <a:rPr lang="en-US" sz="3700" b="1"/>
              <a:t>Alcohol Review Committee (ARC) </a:t>
            </a:r>
            <a:endParaRPr lang="en-US" sz="3700"/>
          </a:p>
        </p:txBody>
      </p:sp>
      <p:grpSp>
        <p:nvGrpSpPr>
          <p:cNvPr id="72" name="Group 7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a:extLst>
              <a:ext uri="{FF2B5EF4-FFF2-40B4-BE49-F238E27FC236}">
                <a16:creationId xmlns:a16="http://schemas.microsoft.com/office/drawing/2014/main" id="{07F9F121-EECF-1BA7-E60C-B342F30D99AB}"/>
              </a:ext>
            </a:extLst>
          </p:cNvPr>
          <p:cNvSpPr>
            <a:spLocks noGrp="1"/>
          </p:cNvSpPr>
          <p:nvPr>
            <p:ph idx="1"/>
          </p:nvPr>
        </p:nvSpPr>
        <p:spPr>
          <a:xfrm>
            <a:off x="590719" y="2330505"/>
            <a:ext cx="4559425" cy="3979585"/>
          </a:xfrm>
        </p:spPr>
        <p:txBody>
          <a:bodyPr anchor="ctr">
            <a:normAutofit/>
          </a:bodyPr>
          <a:lstStyle/>
          <a:p>
            <a:pPr marL="0" indent="0">
              <a:buNone/>
            </a:pPr>
            <a:r>
              <a:rPr lang="en-US" sz="1400"/>
              <a:t>The purpose of this committee is to work in collaboration with the required City of Savannah (COS) employees and outside agencies to provide individualized duties, so the alcohol application process is more efficient. </a:t>
            </a:r>
          </a:p>
          <a:p>
            <a:pPr marL="0" indent="0">
              <a:buNone/>
            </a:pPr>
            <a:endParaRPr lang="en-US" sz="1400"/>
          </a:p>
          <a:p>
            <a:pPr marL="0" indent="0">
              <a:buNone/>
            </a:pPr>
            <a:r>
              <a:rPr lang="en-US" sz="1400"/>
              <a:t>The Alcohol Review Committee meetings will develop a streamlined process with COS and outside employees involved. This process will ensure the required documents are recommended for approval by The Alcohol Review Committee before a City Council date is provided to the applicant.</a:t>
            </a:r>
          </a:p>
          <a:p>
            <a:pPr marL="0" indent="0">
              <a:buNone/>
            </a:pPr>
            <a:endParaRPr lang="en-US" sz="1400"/>
          </a:p>
          <a:p>
            <a:pPr marL="0" indent="0">
              <a:buNone/>
            </a:pPr>
            <a:endParaRPr lang="en-US" sz="1400"/>
          </a:p>
          <a:p>
            <a:pPr marL="0" indent="0">
              <a:buNone/>
            </a:pPr>
            <a:r>
              <a:rPr lang="en-US" sz="1400"/>
              <a:t>The last meeting in 2023 is scheduled for December 6</a:t>
            </a:r>
            <a:r>
              <a:rPr lang="en-US" sz="1400" baseline="30000"/>
              <a:t>th</a:t>
            </a:r>
            <a:r>
              <a:rPr lang="en-US" sz="1400"/>
              <a:t>, 2023, to be approved for council on Jan 11, 2024.</a:t>
            </a:r>
          </a:p>
          <a:p>
            <a:pPr marL="0" indent="0">
              <a:buNone/>
            </a:pPr>
            <a:endParaRPr lang="en-US" sz="1400"/>
          </a:p>
          <a:p>
            <a:pPr marL="0" indent="0">
              <a:buNone/>
            </a:pPr>
            <a:endParaRPr lang="en-US" sz="1400"/>
          </a:p>
        </p:txBody>
      </p:sp>
      <p:sp>
        <p:nvSpPr>
          <p:cNvPr id="76" name="Rectangle 7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D6544FC-8D10-E919-3BF8-4F788C375555}"/>
              </a:ext>
            </a:extLst>
          </p:cNvPr>
          <p:cNvPicPr>
            <a:picLocks noChangeAspect="1"/>
          </p:cNvPicPr>
          <p:nvPr/>
        </p:nvPicPr>
        <p:blipFill rotWithShape="1">
          <a:blip r:embed="rId2"/>
          <a:srcRect t="2262" r="4" b="803"/>
          <a:stretch/>
        </p:blipFill>
        <p:spPr>
          <a:xfrm>
            <a:off x="5977788" y="799352"/>
            <a:ext cx="5425410" cy="5259296"/>
          </a:xfrm>
          <a:prstGeom prst="rect">
            <a:avLst/>
          </a:prstGeom>
        </p:spPr>
      </p:pic>
    </p:spTree>
    <p:extLst>
      <p:ext uri="{BB962C8B-B14F-4D97-AF65-F5344CB8AC3E}">
        <p14:creationId xmlns:p14="http://schemas.microsoft.com/office/powerpoint/2010/main" val="274612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E97290-A594-DC5D-D0DF-2BD082B65E04}"/>
              </a:ext>
            </a:extLst>
          </p:cNvPr>
          <p:cNvPicPr>
            <a:picLocks noChangeAspect="1"/>
          </p:cNvPicPr>
          <p:nvPr/>
        </p:nvPicPr>
        <p:blipFill>
          <a:blip r:embed="rId2"/>
          <a:stretch>
            <a:fillRect/>
          </a:stretch>
        </p:blipFill>
        <p:spPr>
          <a:xfrm>
            <a:off x="312477" y="791717"/>
            <a:ext cx="5474323" cy="1669668"/>
          </a:xfrm>
          <a:prstGeom prst="rect">
            <a:avLst/>
          </a:prstGeom>
        </p:spPr>
      </p:pic>
      <p:sp>
        <p:nvSpPr>
          <p:cNvPr id="19" name="Right Triangle 1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82964-9F0B-8F9C-C61B-804939FC6AF4}"/>
              </a:ext>
            </a:extLst>
          </p:cNvPr>
          <p:cNvSpPr>
            <a:spLocks noGrp="1"/>
          </p:cNvSpPr>
          <p:nvPr>
            <p:ph type="title"/>
          </p:nvPr>
        </p:nvSpPr>
        <p:spPr>
          <a:xfrm>
            <a:off x="6491110" y="1188637"/>
            <a:ext cx="4967111" cy="820785"/>
          </a:xfrm>
        </p:spPr>
        <p:txBody>
          <a:bodyPr>
            <a:normAutofit fontScale="90000"/>
          </a:bodyPr>
          <a:lstStyle/>
          <a:p>
            <a:pPr algn="ctr"/>
            <a:r>
              <a:rPr lang="en-US" sz="3600" b="1"/>
              <a:t>2024 QUARTERLY MEETINGS</a:t>
            </a:r>
          </a:p>
        </p:txBody>
      </p:sp>
      <p:sp>
        <p:nvSpPr>
          <p:cNvPr id="3" name="Content Placeholder 2">
            <a:extLst>
              <a:ext uri="{FF2B5EF4-FFF2-40B4-BE49-F238E27FC236}">
                <a16:creationId xmlns:a16="http://schemas.microsoft.com/office/drawing/2014/main" id="{06D96FB0-F013-1EAA-6B4A-339DE3E04AFA}"/>
              </a:ext>
            </a:extLst>
          </p:cNvPr>
          <p:cNvSpPr>
            <a:spLocks noGrp="1"/>
          </p:cNvSpPr>
          <p:nvPr>
            <p:ph idx="1"/>
          </p:nvPr>
        </p:nvSpPr>
        <p:spPr>
          <a:xfrm>
            <a:off x="6457831" y="1927752"/>
            <a:ext cx="4967330" cy="3635053"/>
          </a:xfrm>
        </p:spPr>
        <p:txBody>
          <a:bodyPr anchor="t">
            <a:normAutofit/>
          </a:bodyPr>
          <a:lstStyle/>
          <a:p>
            <a:r>
              <a:rPr lang="en-US" sz="2000"/>
              <a:t>Quarterly Sessions will be held at Coastal Georgia Center Auditorium (305 Fahm St). </a:t>
            </a:r>
            <a:endParaRPr lang="en-US">
              <a:cs typeface="Calibri"/>
            </a:endParaRPr>
          </a:p>
          <a:p>
            <a:pPr marL="0" indent="0">
              <a:buNone/>
            </a:pPr>
            <a:r>
              <a:rPr lang="en-US" sz="2000" u="sng">
                <a:cs typeface="Calibri"/>
              </a:rPr>
              <a:t>2024 Meetings: </a:t>
            </a:r>
            <a:endParaRPr lang="en-US">
              <a:cs typeface="Calibri"/>
            </a:endParaRPr>
          </a:p>
          <a:p>
            <a:r>
              <a:rPr lang="en-US" sz="2000">
                <a:cs typeface="Calibri"/>
              </a:rPr>
              <a:t>Jan 24, 2024-6-8pm</a:t>
            </a:r>
          </a:p>
          <a:p>
            <a:r>
              <a:rPr lang="en-US" sz="2000">
                <a:cs typeface="Calibri"/>
              </a:rPr>
              <a:t>March 6,2024- 6-8pm </a:t>
            </a:r>
          </a:p>
        </p:txBody>
      </p:sp>
    </p:spTree>
    <p:extLst>
      <p:ext uri="{BB962C8B-B14F-4D97-AF65-F5344CB8AC3E}">
        <p14:creationId xmlns:p14="http://schemas.microsoft.com/office/powerpoint/2010/main" val="879243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03FEC42-1256-64A4-D09E-BFD1E80EAA9A}"/>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QUESTIONS</a:t>
            </a:r>
          </a:p>
        </p:txBody>
      </p:sp>
      <p:sp>
        <p:nvSpPr>
          <p:cNvPr id="2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Questions">
            <a:extLst>
              <a:ext uri="{FF2B5EF4-FFF2-40B4-BE49-F238E27FC236}">
                <a16:creationId xmlns:a16="http://schemas.microsoft.com/office/drawing/2014/main" id="{1E8D8EB5-2308-184A-400F-30BE94F030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1299" y="2633472"/>
            <a:ext cx="3586353" cy="3586353"/>
          </a:xfrm>
          <a:prstGeom prst="rect">
            <a:avLst/>
          </a:prstGeom>
        </p:spPr>
      </p:pic>
    </p:spTree>
    <p:extLst>
      <p:ext uri="{BB962C8B-B14F-4D97-AF65-F5344CB8AC3E}">
        <p14:creationId xmlns:p14="http://schemas.microsoft.com/office/powerpoint/2010/main" val="7146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D96AE-D76C-9E77-B303-43B83495358C}"/>
              </a:ext>
            </a:extLst>
          </p:cNvPr>
          <p:cNvSpPr>
            <a:spLocks noGrp="1"/>
          </p:cNvSpPr>
          <p:nvPr>
            <p:ph type="title"/>
          </p:nvPr>
        </p:nvSpPr>
        <p:spPr>
          <a:xfrm>
            <a:off x="839788" y="759655"/>
            <a:ext cx="6501916" cy="505582"/>
          </a:xfrm>
        </p:spPr>
        <p:txBody>
          <a:bodyPr anchor="ctr">
            <a:normAutofit fontScale="90000"/>
          </a:bodyPr>
          <a:lstStyle/>
          <a:p>
            <a:pPr algn="ctr"/>
            <a:r>
              <a:rPr lang="en-US" sz="3600"/>
              <a:t>			Business Tax Renewal	</a:t>
            </a:r>
            <a:r>
              <a:rPr lang="en-US" sz="3400"/>
              <a:t>	</a:t>
            </a:r>
            <a:br>
              <a:rPr lang="en-US" sz="3400"/>
            </a:br>
            <a:br>
              <a:rPr lang="en-US" sz="3400"/>
            </a:br>
            <a:endParaRPr lang="en-US" sz="3400"/>
          </a:p>
        </p:txBody>
      </p:sp>
      <p:graphicFrame>
        <p:nvGraphicFramePr>
          <p:cNvPr id="6" name="Subtitle 2">
            <a:extLst>
              <a:ext uri="{FF2B5EF4-FFF2-40B4-BE49-F238E27FC236}">
                <a16:creationId xmlns:a16="http://schemas.microsoft.com/office/drawing/2014/main" id="{E4647DED-52DC-07CE-1B96-AC751AB86EC0}"/>
              </a:ext>
            </a:extLst>
          </p:cNvPr>
          <p:cNvGraphicFramePr>
            <a:graphicFrameLocks noGrp="1"/>
          </p:cNvGraphicFramePr>
          <p:nvPr>
            <p:ph idx="1"/>
            <p:extLst>
              <p:ext uri="{D42A27DB-BD31-4B8C-83A1-F6EECF244321}">
                <p14:modId xmlns:p14="http://schemas.microsoft.com/office/powerpoint/2010/main" val="338248412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9DC79CFC-9F38-580D-9016-ED02242660C9}"/>
              </a:ext>
            </a:extLst>
          </p:cNvPr>
          <p:cNvSpPr>
            <a:spLocks noGrp="1"/>
          </p:cNvSpPr>
          <p:nvPr>
            <p:ph type="body" sz="half" idx="2"/>
          </p:nvPr>
        </p:nvSpPr>
        <p:spPr/>
        <p:txBody>
          <a:bodyPr/>
          <a:lstStyle/>
          <a:p>
            <a:endParaRPr lang="en-US"/>
          </a:p>
        </p:txBody>
      </p:sp>
      <p:pic>
        <p:nvPicPr>
          <p:cNvPr id="7" name="Picture 6">
            <a:extLst>
              <a:ext uri="{FF2B5EF4-FFF2-40B4-BE49-F238E27FC236}">
                <a16:creationId xmlns:a16="http://schemas.microsoft.com/office/drawing/2014/main" id="{45761680-971A-D0C2-FF45-0ECEC0876406}"/>
              </a:ext>
            </a:extLst>
          </p:cNvPr>
          <p:cNvPicPr>
            <a:picLocks noChangeAspect="1"/>
          </p:cNvPicPr>
          <p:nvPr/>
        </p:nvPicPr>
        <p:blipFill>
          <a:blip r:embed="rId7"/>
          <a:stretch>
            <a:fillRect/>
          </a:stretch>
        </p:blipFill>
        <p:spPr>
          <a:xfrm>
            <a:off x="287789" y="1265237"/>
            <a:ext cx="4776580" cy="5008953"/>
          </a:xfrm>
          <a:prstGeom prst="rect">
            <a:avLst/>
          </a:prstGeom>
        </p:spPr>
      </p:pic>
    </p:spTree>
    <p:extLst>
      <p:ext uri="{BB962C8B-B14F-4D97-AF65-F5344CB8AC3E}">
        <p14:creationId xmlns:p14="http://schemas.microsoft.com/office/powerpoint/2010/main" val="23445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472D8BB-232A-95F4-C8C3-7289BFFEB2B4}"/>
              </a:ext>
            </a:extLst>
          </p:cNvPr>
          <p:cNvGraphicFramePr>
            <a:graphicFrameLocks noGrp="1"/>
          </p:cNvGraphicFramePr>
          <p:nvPr>
            <p:ph idx="1"/>
            <p:extLst>
              <p:ext uri="{D42A27DB-BD31-4B8C-83A1-F6EECF244321}">
                <p14:modId xmlns:p14="http://schemas.microsoft.com/office/powerpoint/2010/main" val="962089578"/>
              </p:ext>
            </p:extLst>
          </p:nvPr>
        </p:nvGraphicFramePr>
        <p:xfrm>
          <a:off x="0" y="0"/>
          <a:ext cx="12191999" cy="6749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2B2BC970-AD84-D470-0FE0-FFF4DD23F42F}"/>
              </a:ext>
            </a:extLst>
          </p:cNvPr>
          <p:cNvSpPr>
            <a:spLocks noGrp="1"/>
          </p:cNvSpPr>
          <p:nvPr>
            <p:ph type="title"/>
          </p:nvPr>
        </p:nvSpPr>
        <p:spPr/>
        <p:txBody>
          <a:bodyPr/>
          <a:lstStyle/>
          <a:p>
            <a:pPr algn="ctr"/>
            <a:r>
              <a:rPr lang="en-US" b="1" dirty="0"/>
              <a:t>Alcohol Licensing Renewal Timeline - 2024</a:t>
            </a:r>
          </a:p>
        </p:txBody>
      </p:sp>
      <p:graphicFrame>
        <p:nvGraphicFramePr>
          <p:cNvPr id="6" name="Diagram 5">
            <a:extLst>
              <a:ext uri="{FF2B5EF4-FFF2-40B4-BE49-F238E27FC236}">
                <a16:creationId xmlns:a16="http://schemas.microsoft.com/office/drawing/2014/main" id="{211A2C0A-CC52-C6CD-CF67-EAFE659E844E}"/>
              </a:ext>
            </a:extLst>
          </p:cNvPr>
          <p:cNvGraphicFramePr/>
          <p:nvPr>
            <p:extLst>
              <p:ext uri="{D42A27DB-BD31-4B8C-83A1-F6EECF244321}">
                <p14:modId xmlns:p14="http://schemas.microsoft.com/office/powerpoint/2010/main" val="136011959"/>
              </p:ext>
            </p:extLst>
          </p:nvPr>
        </p:nvGraphicFramePr>
        <p:xfrm>
          <a:off x="2031999" y="3506410"/>
          <a:ext cx="8128000" cy="33515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1262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DCE4-82D9-B746-05A2-C42D4BB52636}"/>
              </a:ext>
            </a:extLst>
          </p:cNvPr>
          <p:cNvSpPr>
            <a:spLocks noGrp="1"/>
          </p:cNvSpPr>
          <p:nvPr>
            <p:ph type="title"/>
          </p:nvPr>
        </p:nvSpPr>
        <p:spPr>
          <a:xfrm>
            <a:off x="838200" y="0"/>
            <a:ext cx="10515600" cy="1194300"/>
          </a:xfrm>
        </p:spPr>
        <p:txBody>
          <a:bodyPr/>
          <a:lstStyle/>
          <a:p>
            <a:pPr algn="ctr"/>
            <a:r>
              <a:rPr lang="en-US" b="1" dirty="0"/>
              <a:t>Alcohol Licensing Renewal Requirements</a:t>
            </a:r>
            <a:endParaRPr lang="en-US" dirty="0"/>
          </a:p>
        </p:txBody>
      </p:sp>
      <p:graphicFrame>
        <p:nvGraphicFramePr>
          <p:cNvPr id="4" name="Content Placeholder 3">
            <a:extLst>
              <a:ext uri="{FF2B5EF4-FFF2-40B4-BE49-F238E27FC236}">
                <a16:creationId xmlns:a16="http://schemas.microsoft.com/office/drawing/2014/main" id="{6D065A25-DDF1-58AE-7AA4-1CAD922B1AD0}"/>
              </a:ext>
            </a:extLst>
          </p:cNvPr>
          <p:cNvGraphicFramePr>
            <a:graphicFrameLocks noGrp="1"/>
          </p:cNvGraphicFramePr>
          <p:nvPr>
            <p:ph idx="1"/>
            <p:extLst>
              <p:ext uri="{D42A27DB-BD31-4B8C-83A1-F6EECF244321}">
                <p14:modId xmlns:p14="http://schemas.microsoft.com/office/powerpoint/2010/main" val="1342562758"/>
              </p:ext>
            </p:extLst>
          </p:nvPr>
        </p:nvGraphicFramePr>
        <p:xfrm>
          <a:off x="0" y="1018903"/>
          <a:ext cx="11877869" cy="583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787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DAD59F1-2F6F-CB44-DBAC-23EC0711BFEB}"/>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sz="4400" kern="1200">
                <a:solidFill>
                  <a:schemeClr val="tx1"/>
                </a:solidFill>
                <a:latin typeface="+mj-lt"/>
                <a:ea typeface="+mj-ea"/>
                <a:cs typeface="+mj-cs"/>
              </a:rPr>
              <a:t>Transitional Permit		</a:t>
            </a:r>
          </a:p>
        </p:txBody>
      </p:sp>
      <p:sp>
        <p:nvSpPr>
          <p:cNvPr id="15"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card with text and a logo&#10;&#10;Description automatically generated with medium confidence">
            <a:extLst>
              <a:ext uri="{FF2B5EF4-FFF2-40B4-BE49-F238E27FC236}">
                <a16:creationId xmlns:a16="http://schemas.microsoft.com/office/drawing/2014/main" id="{D3B07036-9EC7-7F14-A141-F5FFB0FC69D6}"/>
              </a:ext>
            </a:extLst>
          </p:cNvPr>
          <p:cNvPicPr>
            <a:picLocks noGrp="1" noChangeAspect="1"/>
          </p:cNvPicPr>
          <p:nvPr>
            <p:ph idx="1"/>
          </p:nvPr>
        </p:nvPicPr>
        <p:blipFill>
          <a:blip r:embed="rId2"/>
          <a:stretch>
            <a:fillRect/>
          </a:stretch>
        </p:blipFill>
        <p:spPr>
          <a:xfrm>
            <a:off x="703182" y="1689960"/>
            <a:ext cx="4777381" cy="330833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Text Placeholder 3">
            <a:extLst>
              <a:ext uri="{FF2B5EF4-FFF2-40B4-BE49-F238E27FC236}">
                <a16:creationId xmlns:a16="http://schemas.microsoft.com/office/drawing/2014/main" id="{EA1D16CD-4029-5E47-8E71-B0D402C0646B}"/>
              </a:ext>
            </a:extLst>
          </p:cNvPr>
          <p:cNvSpPr>
            <a:spLocks noGrp="1"/>
          </p:cNvSpPr>
          <p:nvPr>
            <p:ph type="body" sz="half" idx="2"/>
          </p:nvPr>
        </p:nvSpPr>
        <p:spPr>
          <a:xfrm>
            <a:off x="5894962" y="1984443"/>
            <a:ext cx="5458838" cy="4111557"/>
          </a:xfrm>
        </p:spPr>
        <p:txBody>
          <a:bodyPr vert="horz" lIns="91440" tIns="45720" rIns="91440" bIns="45720" rtlCol="0">
            <a:normAutofit lnSpcReduction="10000"/>
          </a:bodyPr>
          <a:lstStyle/>
          <a:p>
            <a:pPr indent="-228600">
              <a:buFont typeface="Arial" panose="020B0604020202020204" pitchFamily="34" charset="0"/>
              <a:buChar char="•"/>
            </a:pPr>
            <a:r>
              <a:rPr lang="en-US"/>
              <a:t>Transitional Permit (Class K) Code Section 6-1209 (w) (1-4). Transitional Permit Establish requirements for alcohol serving establishments that functionally transition from restaurants to bars, including ceasing food sales or charging entry fees, </a:t>
            </a:r>
          </a:p>
          <a:p>
            <a:pPr indent="-228600">
              <a:buFont typeface="Arial" panose="020B0604020202020204" pitchFamily="34" charset="0"/>
              <a:buChar char="•"/>
            </a:pPr>
            <a:r>
              <a:rPr lang="en-US"/>
              <a:t>Primarily late at night. No one under 21 years of age is allowed on premises during transitional hours. Only current ABL/Responsible </a:t>
            </a:r>
          </a:p>
          <a:p>
            <a:pPr indent="-228600">
              <a:buFont typeface="Arial" panose="020B0604020202020204" pitchFamily="34" charset="0"/>
              <a:buChar char="•"/>
            </a:pPr>
            <a:r>
              <a:rPr lang="en-US"/>
              <a:t>ABL applicants can apply for Transitional Permit. Additional Public Safety Plan must be turned into the SPD’s Alcohol Beverage </a:t>
            </a:r>
          </a:p>
          <a:p>
            <a:r>
              <a:rPr lang="en-US"/>
              <a:t> The Below establishments has been approved for Transitional (Class K) operations:</a:t>
            </a:r>
          </a:p>
          <a:p>
            <a:pPr marL="285750" indent="-285750">
              <a:buFont typeface="Arial" panose="020B0604020202020204" pitchFamily="34" charset="0"/>
              <a:buChar char="•"/>
            </a:pPr>
            <a:r>
              <a:rPr lang="en-US"/>
              <a:t>The Grove</a:t>
            </a:r>
          </a:p>
          <a:p>
            <a:pPr marL="285750" indent="-285750">
              <a:buFont typeface="Arial" panose="020B0604020202020204" pitchFamily="34" charset="0"/>
              <a:buChar char="•"/>
            </a:pPr>
            <a:r>
              <a:rPr lang="en-US"/>
              <a:t>800 East </a:t>
            </a:r>
          </a:p>
          <a:p>
            <a:pPr marL="285750" indent="-285750">
              <a:buFont typeface="Arial" panose="020B0604020202020204" pitchFamily="34" charset="0"/>
              <a:buChar char="•"/>
            </a:pPr>
            <a:r>
              <a:rPr lang="en-US"/>
              <a:t>Hideaway </a:t>
            </a:r>
          </a:p>
          <a:p>
            <a:pPr indent="-228600">
              <a:buFont typeface="Arial" panose="020B0604020202020204" pitchFamily="34" charset="0"/>
              <a:buChar char="•"/>
            </a:pPr>
            <a:endParaRPr lang="en-US"/>
          </a:p>
        </p:txBody>
      </p:sp>
    </p:spTree>
    <p:extLst>
      <p:ext uri="{BB962C8B-B14F-4D97-AF65-F5344CB8AC3E}">
        <p14:creationId xmlns:p14="http://schemas.microsoft.com/office/powerpoint/2010/main" val="3914541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14A4-037D-CD51-4E7B-600DB8C9657C}"/>
              </a:ext>
            </a:extLst>
          </p:cNvPr>
          <p:cNvSpPr>
            <a:spLocks noGrp="1"/>
          </p:cNvSpPr>
          <p:nvPr>
            <p:ph type="title"/>
          </p:nvPr>
        </p:nvSpPr>
        <p:spPr/>
        <p:txBody>
          <a:bodyPr vert="horz" lIns="91440" tIns="45720" rIns="91440" bIns="45720" rtlCol="0" anchor="ctr">
            <a:noAutofit/>
          </a:bodyPr>
          <a:lstStyle/>
          <a:p>
            <a:pPr algn="ctr"/>
            <a:br>
              <a:rPr lang="en-US" sz="3200" kern="1200">
                <a:solidFill>
                  <a:schemeClr val="tx1"/>
                </a:solidFill>
                <a:latin typeface="+mj-lt"/>
                <a:ea typeface="+mj-ea"/>
                <a:cs typeface="+mj-cs"/>
              </a:rPr>
            </a:br>
            <a:br>
              <a:rPr lang="en-US" sz="3200" kern="1200">
                <a:solidFill>
                  <a:schemeClr val="tx1"/>
                </a:solidFill>
                <a:latin typeface="+mj-lt"/>
                <a:ea typeface="+mj-ea"/>
                <a:cs typeface="+mj-cs"/>
              </a:rPr>
            </a:br>
            <a:r>
              <a:rPr lang="en-US" sz="3200" kern="1200">
                <a:solidFill>
                  <a:schemeClr val="tx1"/>
                </a:solidFill>
                <a:latin typeface="+mj-lt"/>
                <a:ea typeface="+mj-ea"/>
                <a:cs typeface="+mj-cs"/>
              </a:rPr>
              <a:t>Field Awareness &amp; Compliance Team </a:t>
            </a:r>
            <a:br>
              <a:rPr lang="en-US" sz="3200" kern="1200">
                <a:solidFill>
                  <a:schemeClr val="tx1"/>
                </a:solidFill>
                <a:latin typeface="+mj-lt"/>
                <a:ea typeface="+mj-ea"/>
                <a:cs typeface="+mj-cs"/>
              </a:rPr>
            </a:br>
            <a:r>
              <a:rPr lang="en-US" sz="3200" kern="1200">
                <a:solidFill>
                  <a:schemeClr val="tx1"/>
                </a:solidFill>
                <a:latin typeface="+mj-lt"/>
                <a:ea typeface="+mj-ea"/>
                <a:cs typeface="+mj-cs"/>
              </a:rPr>
              <a:t>Savannah </a:t>
            </a:r>
            <a:br>
              <a:rPr lang="en-US" sz="3200" kern="1200">
                <a:solidFill>
                  <a:schemeClr val="tx1"/>
                </a:solidFill>
                <a:latin typeface="+mj-lt"/>
                <a:ea typeface="+mj-ea"/>
                <a:cs typeface="+mj-cs"/>
              </a:rPr>
            </a:br>
            <a:r>
              <a:rPr lang="en-US" sz="3200" kern="1200">
                <a:solidFill>
                  <a:schemeClr val="tx1"/>
                </a:solidFill>
                <a:latin typeface="+mj-lt"/>
                <a:ea typeface="+mj-ea"/>
                <a:cs typeface="+mj-cs"/>
              </a:rPr>
              <a:t>-FACTS</a:t>
            </a:r>
            <a:br>
              <a:rPr lang="en-US" sz="3200" kern="1200">
                <a:solidFill>
                  <a:schemeClr val="tx1"/>
                </a:solidFill>
                <a:latin typeface="+mj-lt"/>
                <a:ea typeface="+mj-ea"/>
                <a:cs typeface="+mj-cs"/>
              </a:rPr>
            </a:br>
            <a:br>
              <a:rPr lang="en-US" sz="3200" kern="1200">
                <a:solidFill>
                  <a:schemeClr val="tx1"/>
                </a:solidFill>
                <a:latin typeface="+mj-lt"/>
                <a:ea typeface="+mj-ea"/>
                <a:cs typeface="+mj-cs"/>
              </a:rPr>
            </a:br>
            <a:endParaRPr lang="en-US" sz="3200" kern="1200">
              <a:solidFill>
                <a:schemeClr val="tx1"/>
              </a:solidFill>
              <a:latin typeface="+mj-lt"/>
              <a:ea typeface="+mj-ea"/>
              <a:cs typeface="+mj-cs"/>
            </a:endParaRPr>
          </a:p>
        </p:txBody>
      </p:sp>
      <p:sp>
        <p:nvSpPr>
          <p:cNvPr id="10" name="Text Placeholder 9">
            <a:extLst>
              <a:ext uri="{FF2B5EF4-FFF2-40B4-BE49-F238E27FC236}">
                <a16:creationId xmlns:a16="http://schemas.microsoft.com/office/drawing/2014/main" id="{49355602-2FB0-7F77-23E0-F527C6B7417B}"/>
              </a:ext>
            </a:extLst>
          </p:cNvPr>
          <p:cNvSpPr>
            <a:spLocks noGrp="1"/>
          </p:cNvSpPr>
          <p:nvPr>
            <p:ph type="body" idx="1"/>
          </p:nvPr>
        </p:nvSpPr>
        <p:spPr>
          <a:xfrm>
            <a:off x="839788" y="2120347"/>
            <a:ext cx="5157787" cy="384727"/>
          </a:xfrm>
        </p:spPr>
        <p:txBody>
          <a:bodyPr>
            <a:normAutofit fontScale="85000" lnSpcReduction="20000"/>
          </a:bodyPr>
          <a:lstStyle/>
          <a:p>
            <a:pPr algn="ctr"/>
            <a:r>
              <a:rPr lang="en-US" u="sng"/>
              <a:t>FACTS Mission Statement </a:t>
            </a:r>
          </a:p>
          <a:p>
            <a:endParaRPr lang="en-US"/>
          </a:p>
        </p:txBody>
      </p:sp>
      <p:sp>
        <p:nvSpPr>
          <p:cNvPr id="3" name="Content Placeholder 2">
            <a:extLst>
              <a:ext uri="{FF2B5EF4-FFF2-40B4-BE49-F238E27FC236}">
                <a16:creationId xmlns:a16="http://schemas.microsoft.com/office/drawing/2014/main" id="{4CF738D6-1DA7-7BAB-3C33-10848A94C8FD}"/>
              </a:ext>
            </a:extLst>
          </p:cNvPr>
          <p:cNvSpPr>
            <a:spLocks noGrp="1"/>
          </p:cNvSpPr>
          <p:nvPr>
            <p:ph sz="half" idx="2"/>
          </p:nvPr>
        </p:nvSpPr>
        <p:spPr>
          <a:xfrm>
            <a:off x="278296" y="2120348"/>
            <a:ext cx="5719279" cy="3971217"/>
          </a:xfrm>
        </p:spPr>
        <p:txBody>
          <a:bodyPr vert="horz" lIns="91440" tIns="45720" rIns="91440" bIns="45720" rtlCol="0" anchor="t">
            <a:normAutofit fontScale="55000" lnSpcReduction="20000"/>
          </a:bodyPr>
          <a:lstStyle/>
          <a:p>
            <a:pPr marL="0" indent="0" algn="ctr">
              <a:buNone/>
            </a:pPr>
            <a:endParaRPr lang="en-US" dirty="0"/>
          </a:p>
          <a:p>
            <a:pPr marL="0" indent="0">
              <a:buNone/>
            </a:pPr>
            <a:r>
              <a:rPr lang="en-US" sz="3600" dirty="0"/>
              <a:t>Our mission is to ensure operational compliance standards and procedures with non-alcohol and alcohol establishments in the City of Savannah limits. </a:t>
            </a:r>
            <a:endParaRPr lang="en-US" sz="3600" dirty="0">
              <a:cs typeface="Calibri"/>
            </a:endParaRPr>
          </a:p>
          <a:p>
            <a:pPr marL="0" indent="0">
              <a:buNone/>
            </a:pPr>
            <a:r>
              <a:rPr lang="en-US" sz="3600" dirty="0"/>
              <a:t>FACTS goal is to establish the implementation and enhancement of work environment awareness to effectively contribute to the safety and support of our residents and visitors throughout the City of Savannah. </a:t>
            </a:r>
          </a:p>
          <a:p>
            <a:pPr marL="0" indent="0">
              <a:buNone/>
            </a:pPr>
            <a:r>
              <a:rPr lang="en-US" sz="3600" dirty="0">
                <a:cs typeface="Calibri"/>
              </a:rPr>
              <a:t>Members of this team will be identified with the blue vest </a:t>
            </a:r>
            <a:r>
              <a:rPr lang="en-US" sz="3600">
                <a:cs typeface="Calibri"/>
              </a:rPr>
              <a:t>above with the </a:t>
            </a:r>
            <a:r>
              <a:rPr lang="en-US" sz="3600" dirty="0">
                <a:cs typeface="Calibri"/>
              </a:rPr>
              <a:t>Deputy </a:t>
            </a:r>
            <a:r>
              <a:rPr lang="en-US" sz="3600">
                <a:cs typeface="Calibri"/>
              </a:rPr>
              <a:t>Marshal logo </a:t>
            </a:r>
            <a:r>
              <a:rPr lang="en-US" sz="3600" dirty="0">
                <a:cs typeface="Calibri"/>
              </a:rPr>
              <a:t>located on the back.</a:t>
            </a:r>
          </a:p>
        </p:txBody>
      </p:sp>
      <p:sp>
        <p:nvSpPr>
          <p:cNvPr id="12" name="Text Placeholder 11">
            <a:extLst>
              <a:ext uri="{FF2B5EF4-FFF2-40B4-BE49-F238E27FC236}">
                <a16:creationId xmlns:a16="http://schemas.microsoft.com/office/drawing/2014/main" id="{8F23A2EC-6167-3777-A2A4-16EA4F9BF4E7}"/>
              </a:ext>
            </a:extLst>
          </p:cNvPr>
          <p:cNvSpPr>
            <a:spLocks noGrp="1"/>
          </p:cNvSpPr>
          <p:nvPr>
            <p:ph type="body" sz="quarter" idx="3"/>
          </p:nvPr>
        </p:nvSpPr>
        <p:spPr>
          <a:xfrm>
            <a:off x="5825067" y="1681163"/>
            <a:ext cx="5530321" cy="666926"/>
          </a:xfrm>
        </p:spPr>
        <p:txBody>
          <a:bodyPr>
            <a:normAutofit fontScale="85000" lnSpcReduction="20000"/>
          </a:bodyPr>
          <a:lstStyle/>
          <a:p>
            <a:pPr algn="ctr"/>
            <a:endParaRPr lang="en-US"/>
          </a:p>
          <a:p>
            <a:pPr algn="ctr"/>
            <a:r>
              <a:rPr lang="en-US" u="sng"/>
              <a:t>FACTS Budget </a:t>
            </a:r>
          </a:p>
          <a:p>
            <a:endParaRPr lang="en-US"/>
          </a:p>
        </p:txBody>
      </p:sp>
      <p:pic>
        <p:nvPicPr>
          <p:cNvPr id="8" name="Picture 7" descr="A blue vest with yellow stripes&#10;&#10;Description automatically generated">
            <a:extLst>
              <a:ext uri="{FF2B5EF4-FFF2-40B4-BE49-F238E27FC236}">
                <a16:creationId xmlns:a16="http://schemas.microsoft.com/office/drawing/2014/main" id="{803E550D-C729-97AC-8E34-61D74D657E5B}"/>
              </a:ext>
            </a:extLst>
          </p:cNvPr>
          <p:cNvPicPr>
            <a:picLocks noChangeAspect="1"/>
          </p:cNvPicPr>
          <p:nvPr/>
        </p:nvPicPr>
        <p:blipFill rotWithShape="1">
          <a:blip r:embed="rId2">
            <a:extLst>
              <a:ext uri="{28A0092B-C50C-407E-A947-70E740481C1C}">
                <a14:useLocalDpi xmlns:a14="http://schemas.microsoft.com/office/drawing/2010/main" val="0"/>
              </a:ext>
            </a:extLst>
          </a:blip>
          <a:srcRect t="10174" r="-5" b="10341"/>
          <a:stretch/>
        </p:blipFill>
        <p:spPr>
          <a:xfrm>
            <a:off x="0" y="33563"/>
            <a:ext cx="2199862" cy="1558167"/>
          </a:xfrm>
          <a:custGeom>
            <a:avLst/>
            <a:gdLst/>
            <a:ahLst/>
            <a:cxnLst/>
            <a:rect l="l" t="t" r="r" b="b"/>
            <a:pathLst>
              <a:path w="2733741" h="2172801">
                <a:moveTo>
                  <a:pt x="1366871" y="0"/>
                </a:moveTo>
                <a:cubicBezTo>
                  <a:pt x="2121772" y="0"/>
                  <a:pt x="2733741" y="595368"/>
                  <a:pt x="2733741" y="1329791"/>
                </a:cubicBezTo>
                <a:cubicBezTo>
                  <a:pt x="2733741" y="1605200"/>
                  <a:pt x="2647683" y="1861054"/>
                  <a:pt x="2500301" y="2073290"/>
                </a:cubicBezTo>
                <a:lnTo>
                  <a:pt x="2423813" y="2172801"/>
                </a:lnTo>
                <a:lnTo>
                  <a:pt x="309928" y="2172801"/>
                </a:lnTo>
                <a:lnTo>
                  <a:pt x="233440" y="2073290"/>
                </a:lnTo>
                <a:cubicBezTo>
                  <a:pt x="86058" y="1861054"/>
                  <a:pt x="0" y="1605200"/>
                  <a:pt x="0" y="1329791"/>
                </a:cubicBezTo>
                <a:cubicBezTo>
                  <a:pt x="0" y="595368"/>
                  <a:pt x="611969" y="0"/>
                  <a:pt x="1366871" y="0"/>
                </a:cubicBezTo>
                <a:close/>
              </a:path>
            </a:pathLst>
          </a:custGeom>
        </p:spPr>
      </p:pic>
      <p:sp>
        <p:nvSpPr>
          <p:cNvPr id="14" name="Content Placeholder 13">
            <a:extLst>
              <a:ext uri="{FF2B5EF4-FFF2-40B4-BE49-F238E27FC236}">
                <a16:creationId xmlns:a16="http://schemas.microsoft.com/office/drawing/2014/main" id="{6EEE29A7-F985-BAA1-CF05-4B9CD748BF5B}"/>
              </a:ext>
            </a:extLst>
          </p:cNvPr>
          <p:cNvSpPr>
            <a:spLocks noGrp="1"/>
          </p:cNvSpPr>
          <p:nvPr>
            <p:ph sz="quarter" idx="4"/>
          </p:nvPr>
        </p:nvSpPr>
        <p:spPr>
          <a:xfrm>
            <a:off x="6653390" y="2275518"/>
            <a:ext cx="4329463" cy="3816047"/>
          </a:xfrm>
        </p:spPr>
        <p:txBody>
          <a:bodyPr vert="horz" lIns="91440" tIns="45720" rIns="91440" bIns="45720" rtlCol="0" anchor="t">
            <a:normAutofit fontScale="55000" lnSpcReduction="20000"/>
          </a:bodyPr>
          <a:lstStyle/>
          <a:p>
            <a:pPr marL="0" indent="0" algn="ctr">
              <a:buNone/>
            </a:pPr>
            <a:r>
              <a:rPr lang="en-US" sz="3300" u="sng"/>
              <a:t>10- City of Savannah Employees </a:t>
            </a:r>
            <a:endParaRPr lang="en-US"/>
          </a:p>
          <a:p>
            <a:pPr algn="ctr"/>
            <a:r>
              <a:rPr lang="en-US" sz="3300"/>
              <a:t>Overtime </a:t>
            </a:r>
            <a:endParaRPr lang="en-US" sz="3300">
              <a:cs typeface="Calibri"/>
            </a:endParaRPr>
          </a:p>
          <a:p>
            <a:pPr algn="ctr"/>
            <a:r>
              <a:rPr lang="en-US" sz="3300"/>
              <a:t>Uniforms</a:t>
            </a:r>
            <a:endParaRPr lang="en-US" sz="3300">
              <a:cs typeface="Calibri"/>
            </a:endParaRPr>
          </a:p>
          <a:p>
            <a:pPr marL="0" indent="0">
              <a:buNone/>
            </a:pPr>
            <a:r>
              <a:rPr lang="en-US" sz="3300"/>
              <a:t>4 – Revenue Staff</a:t>
            </a:r>
            <a:endParaRPr lang="en-US" sz="3300">
              <a:cs typeface="Calibri"/>
            </a:endParaRPr>
          </a:p>
          <a:p>
            <a:pPr marL="0" indent="0">
              <a:buNone/>
            </a:pPr>
            <a:r>
              <a:rPr lang="en-US" sz="3300"/>
              <a:t>( 1 Manager, 1 Coordinator, 2 Revenue Investigators)</a:t>
            </a:r>
            <a:endParaRPr lang="en-US" sz="3300">
              <a:cs typeface="Calibri"/>
            </a:endParaRPr>
          </a:p>
          <a:p>
            <a:pPr marL="0" indent="0">
              <a:buNone/>
            </a:pPr>
            <a:endParaRPr lang="en-US" sz="3300"/>
          </a:p>
          <a:p>
            <a:pPr marL="0" indent="0">
              <a:buNone/>
            </a:pPr>
            <a:r>
              <a:rPr lang="en-US" sz="3300"/>
              <a:t>2- SPD (ABC Civilians) </a:t>
            </a:r>
            <a:endParaRPr lang="en-US" sz="3300">
              <a:cs typeface="Calibri"/>
            </a:endParaRPr>
          </a:p>
          <a:p>
            <a:pPr marL="0" indent="0">
              <a:buNone/>
            </a:pPr>
            <a:endParaRPr lang="en-US" sz="3300"/>
          </a:p>
          <a:p>
            <a:pPr marL="0" indent="0">
              <a:buNone/>
            </a:pPr>
            <a:r>
              <a:rPr lang="en-US" sz="3300"/>
              <a:t>2- Code Compliance Officers</a:t>
            </a:r>
            <a:endParaRPr lang="en-US" sz="3300">
              <a:cs typeface="Calibri"/>
            </a:endParaRPr>
          </a:p>
          <a:p>
            <a:pPr marL="0" indent="0">
              <a:buNone/>
            </a:pPr>
            <a:endParaRPr lang="en-US" sz="3300"/>
          </a:p>
          <a:p>
            <a:pPr marL="0" indent="0">
              <a:buNone/>
            </a:pPr>
            <a:r>
              <a:rPr lang="en-US" sz="3300"/>
              <a:t>2- Fire Marshalls </a:t>
            </a:r>
            <a:endParaRPr lang="en-US" sz="3300">
              <a:cs typeface="Calibri"/>
            </a:endParaRPr>
          </a:p>
          <a:p>
            <a:pPr marL="0" indent="0">
              <a:buNone/>
            </a:pPr>
            <a:endParaRPr lang="en-US"/>
          </a:p>
          <a:p>
            <a:endParaRPr lang="en-US"/>
          </a:p>
        </p:txBody>
      </p:sp>
      <p:pic>
        <p:nvPicPr>
          <p:cNvPr id="15" name="Picture 14">
            <a:extLst>
              <a:ext uri="{FF2B5EF4-FFF2-40B4-BE49-F238E27FC236}">
                <a16:creationId xmlns:a16="http://schemas.microsoft.com/office/drawing/2014/main" id="{147F9E6B-1B64-FF35-9970-2A529F4F53D4}"/>
              </a:ext>
            </a:extLst>
          </p:cNvPr>
          <p:cNvPicPr>
            <a:picLocks noChangeAspect="1"/>
          </p:cNvPicPr>
          <p:nvPr/>
        </p:nvPicPr>
        <p:blipFill>
          <a:blip r:embed="rId3"/>
          <a:stretch>
            <a:fillRect/>
          </a:stretch>
        </p:blipFill>
        <p:spPr>
          <a:xfrm>
            <a:off x="9077740" y="132522"/>
            <a:ext cx="3028427" cy="1558167"/>
          </a:xfrm>
          <a:prstGeom prst="rect">
            <a:avLst/>
          </a:prstGeom>
        </p:spPr>
      </p:pic>
    </p:spTree>
    <p:extLst>
      <p:ext uri="{BB962C8B-B14F-4D97-AF65-F5344CB8AC3E}">
        <p14:creationId xmlns:p14="http://schemas.microsoft.com/office/powerpoint/2010/main" val="294737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8C1A05F8-9CCC-B34B-28B0-DB13316E6B9E}"/>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32358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7A389-EE9D-9878-2B52-5FBCC9AD14CD}"/>
              </a:ext>
            </a:extLst>
          </p:cNvPr>
          <p:cNvSpPr>
            <a:spLocks noGrp="1"/>
          </p:cNvSpPr>
          <p:nvPr>
            <p:ph type="title"/>
          </p:nvPr>
        </p:nvSpPr>
        <p:spPr>
          <a:xfrm>
            <a:off x="5255260" y="710022"/>
            <a:ext cx="6291567" cy="2205078"/>
          </a:xfrm>
        </p:spPr>
        <p:txBody>
          <a:bodyPr>
            <a:normAutofit/>
          </a:bodyPr>
          <a:lstStyle/>
          <a:p>
            <a:pPr algn="ctr"/>
            <a:r>
              <a:rPr lang="en-US" sz="3800"/>
              <a:t>2024 Saint Patrick Resolution</a:t>
            </a:r>
            <a:br>
              <a:rPr lang="en-US" sz="3800"/>
            </a:br>
            <a:r>
              <a:rPr lang="en-US" sz="3800"/>
              <a:t>Sunday Sales</a:t>
            </a:r>
          </a:p>
        </p:txBody>
      </p:sp>
      <p:pic>
        <p:nvPicPr>
          <p:cNvPr id="5" name="Picture 4" descr="A document with text on it&#10;&#10;Description automatically generated">
            <a:extLst>
              <a:ext uri="{FF2B5EF4-FFF2-40B4-BE49-F238E27FC236}">
                <a16:creationId xmlns:a16="http://schemas.microsoft.com/office/drawing/2014/main" id="{7344320D-FC7F-AE7C-7017-952FDDE03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689" y="880533"/>
            <a:ext cx="4006131" cy="5238045"/>
          </a:xfrm>
          <a:prstGeom prst="rect">
            <a:avLst/>
          </a:prstGeom>
        </p:spPr>
      </p:pic>
      <p:sp>
        <p:nvSpPr>
          <p:cNvPr id="3" name="Content Placeholder 2">
            <a:extLst>
              <a:ext uri="{FF2B5EF4-FFF2-40B4-BE49-F238E27FC236}">
                <a16:creationId xmlns:a16="http://schemas.microsoft.com/office/drawing/2014/main" id="{05BAD3CC-7ACD-E9F8-F1E8-4FB5A894D56B}"/>
              </a:ext>
            </a:extLst>
          </p:cNvPr>
          <p:cNvSpPr>
            <a:spLocks noGrp="1"/>
          </p:cNvSpPr>
          <p:nvPr>
            <p:ph idx="1"/>
          </p:nvPr>
        </p:nvSpPr>
        <p:spPr>
          <a:xfrm>
            <a:off x="5255259" y="2998278"/>
            <a:ext cx="6011051" cy="2728198"/>
          </a:xfrm>
        </p:spPr>
        <p:txBody>
          <a:bodyPr anchor="t">
            <a:normAutofit/>
          </a:bodyPr>
          <a:lstStyle/>
          <a:p>
            <a:pPr marL="0" indent="0" algn="r">
              <a:buNone/>
            </a:pPr>
            <a:r>
              <a:rPr lang="en-US" sz="2000"/>
              <a:t>One of the largest and most anticipated celebrations in Savannah will have its 200th anniversary next year. </a:t>
            </a:r>
          </a:p>
          <a:p>
            <a:pPr marL="0" indent="0">
              <a:buNone/>
            </a:pPr>
            <a:endParaRPr lang="en-US" sz="2000"/>
          </a:p>
          <a:p>
            <a:pPr marL="0" indent="0">
              <a:buNone/>
            </a:pPr>
            <a:endParaRPr lang="en-US" sz="2000"/>
          </a:p>
          <a:p>
            <a:pPr marL="0" indent="0">
              <a:buNone/>
            </a:pPr>
            <a:endParaRPr lang="en-US" sz="2000"/>
          </a:p>
        </p:txBody>
      </p:sp>
      <p:pic>
        <p:nvPicPr>
          <p:cNvPr id="6" name="Picture 5">
            <a:extLst>
              <a:ext uri="{FF2B5EF4-FFF2-40B4-BE49-F238E27FC236}">
                <a16:creationId xmlns:a16="http://schemas.microsoft.com/office/drawing/2014/main" id="{0329AF51-C46E-B9BF-2E48-62FB2E11AC05}"/>
              </a:ext>
            </a:extLst>
          </p:cNvPr>
          <p:cNvPicPr>
            <a:picLocks noChangeAspect="1"/>
          </p:cNvPicPr>
          <p:nvPr/>
        </p:nvPicPr>
        <p:blipFill>
          <a:blip r:embed="rId3"/>
          <a:stretch>
            <a:fillRect/>
          </a:stretch>
        </p:blipFill>
        <p:spPr>
          <a:xfrm>
            <a:off x="6362602" y="3705178"/>
            <a:ext cx="4428235" cy="2046885"/>
          </a:xfrm>
          <a:prstGeom prst="rect">
            <a:avLst/>
          </a:prstGeom>
        </p:spPr>
      </p:pic>
    </p:spTree>
    <p:extLst>
      <p:ext uri="{BB962C8B-B14F-4D97-AF65-F5344CB8AC3E}">
        <p14:creationId xmlns:p14="http://schemas.microsoft.com/office/powerpoint/2010/main" val="279940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FA86-B802-7B6C-4CAD-43C6541C7B64}"/>
              </a:ext>
            </a:extLst>
          </p:cNvPr>
          <p:cNvSpPr>
            <a:spLocks noGrp="1"/>
          </p:cNvSpPr>
          <p:nvPr>
            <p:ph type="title"/>
          </p:nvPr>
        </p:nvSpPr>
        <p:spPr/>
        <p:txBody>
          <a:bodyPr>
            <a:normAutofit/>
          </a:bodyPr>
          <a:lstStyle/>
          <a:p>
            <a:pPr algn="ctr"/>
            <a:r>
              <a:rPr lang="en-US" sz="3600"/>
              <a:t>COAM- </a:t>
            </a:r>
            <a:br>
              <a:rPr lang="en-US" sz="3600"/>
            </a:br>
            <a:r>
              <a:rPr lang="en-US" sz="3600"/>
              <a:t>          Coin Operated Amusement Machines</a:t>
            </a:r>
          </a:p>
        </p:txBody>
      </p:sp>
      <p:sp>
        <p:nvSpPr>
          <p:cNvPr id="3" name="Content Placeholder 2">
            <a:extLst>
              <a:ext uri="{FF2B5EF4-FFF2-40B4-BE49-F238E27FC236}">
                <a16:creationId xmlns:a16="http://schemas.microsoft.com/office/drawing/2014/main" id="{165BF83F-A7EC-F655-A3CF-CE1D7F3DECDA}"/>
              </a:ext>
            </a:extLst>
          </p:cNvPr>
          <p:cNvSpPr>
            <a:spLocks noGrp="1"/>
          </p:cNvSpPr>
          <p:nvPr>
            <p:ph sz="half" idx="1"/>
          </p:nvPr>
        </p:nvSpPr>
        <p:spPr>
          <a:xfrm>
            <a:off x="0" y="2314222"/>
            <a:ext cx="4910667" cy="3862740"/>
          </a:xfrm>
        </p:spPr>
        <p:txBody>
          <a:bodyPr anchor="t">
            <a:normAutofit fontScale="77500" lnSpcReduction="20000"/>
          </a:bodyPr>
          <a:lstStyle/>
          <a:p>
            <a:r>
              <a:rPr lang="en-US" sz="2000"/>
              <a:t>The COAM licensing application (www.gacoam.com)  opens on May 1, 2023 (Monday) for the 2024 licensing period (07/01/2023 ‐ 06/30/2024) for the following:                   </a:t>
            </a:r>
          </a:p>
          <a:p>
            <a:endParaRPr lang="en-US" sz="2000"/>
          </a:p>
          <a:p>
            <a:r>
              <a:rPr lang="en-US" sz="2000"/>
              <a:t>Master Class A ‐ NEW and RENEWAL</a:t>
            </a:r>
          </a:p>
          <a:p>
            <a:r>
              <a:rPr lang="en-US" sz="2000"/>
              <a:t>Master Class B ‐ RENEWAL</a:t>
            </a:r>
          </a:p>
          <a:p>
            <a:r>
              <a:rPr lang="en-US" sz="2000"/>
              <a:t>Location Class A ‐ NEW and RENEWAL</a:t>
            </a:r>
          </a:p>
          <a:p>
            <a:r>
              <a:rPr lang="en-US" sz="2000"/>
              <a:t>Location Class B ‐ NEW and RENEWAL</a:t>
            </a:r>
          </a:p>
          <a:p>
            <a:r>
              <a:rPr lang="en-US" sz="2000"/>
              <a:t>Manufacturers and Distributors - NEW and RENEWAL</a:t>
            </a:r>
          </a:p>
          <a:p>
            <a:r>
              <a:rPr lang="en-US" sz="2000"/>
              <a:t>Note: The Georgia Lottery Corporation is only accepting applications for NEW Class B Master licenses through an auction process for prequalified participants.  Master License auctions occur at least once every three (3) years.  See Announcement section of COAM website for upcoming Class B Master License auction.</a:t>
            </a:r>
          </a:p>
        </p:txBody>
      </p:sp>
      <p:sp>
        <p:nvSpPr>
          <p:cNvPr id="5" name="Content Placeholder 4">
            <a:extLst>
              <a:ext uri="{FF2B5EF4-FFF2-40B4-BE49-F238E27FC236}">
                <a16:creationId xmlns:a16="http://schemas.microsoft.com/office/drawing/2014/main" id="{F3F73121-D1EE-36EB-DF5D-D5F359E600AD}"/>
              </a:ext>
            </a:extLst>
          </p:cNvPr>
          <p:cNvSpPr>
            <a:spLocks noGrp="1"/>
          </p:cNvSpPr>
          <p:nvPr>
            <p:ph sz="half" idx="2"/>
          </p:nvPr>
        </p:nvSpPr>
        <p:spPr/>
        <p:txBody>
          <a:bodyPr>
            <a:normAutofit fontScale="77500" lnSpcReduction="20000"/>
          </a:bodyPr>
          <a:lstStyle/>
          <a:p>
            <a:pPr marL="0" indent="0" algn="ctr">
              <a:buNone/>
            </a:pPr>
            <a:r>
              <a:rPr lang="en-US" sz="2300" b="1" u="sng"/>
              <a:t>City of Savannah Step by Step Process</a:t>
            </a:r>
          </a:p>
          <a:p>
            <a:endParaRPr lang="en-US" sz="2000"/>
          </a:p>
          <a:p>
            <a:r>
              <a:rPr lang="en-US" sz="2000"/>
              <a:t>Once the Revenue Department receives notice from the COAM Data Analyst of the approved  Master Class and Location for Class B Only, the Revenue Specialist will print and mail out a local certification  to be mirrored as the same deadline for COAM Licensing.</a:t>
            </a:r>
          </a:p>
          <a:p>
            <a:r>
              <a:rPr lang="en-US" sz="2000"/>
              <a:t>The Alcohol Beverage Compliance Unit ( Savannah Police Department ) will monitor and enforce violations by partnering the COAM agents. </a:t>
            </a:r>
          </a:p>
          <a:p>
            <a:endParaRPr lang="en-US" sz="2000"/>
          </a:p>
          <a:p>
            <a:pPr algn="ctr"/>
            <a:r>
              <a:rPr lang="en-US" sz="2000"/>
              <a:t>COAM Code Section can be found: </a:t>
            </a:r>
          </a:p>
          <a:p>
            <a:pPr marL="0" indent="0">
              <a:buNone/>
            </a:pPr>
            <a:r>
              <a:rPr lang="en-US" sz="2000">
                <a:hlinkClick r:id="rId2"/>
              </a:rPr>
              <a:t>https://www.savannahga.gov/2737/Coin-Operated-Amusement-Machines</a:t>
            </a:r>
            <a:endParaRPr lang="en-US" sz="2000"/>
          </a:p>
          <a:p>
            <a:endParaRPr lang="en-US" sz="2000"/>
          </a:p>
          <a:p>
            <a:endParaRPr lang="en-US" sz="2000"/>
          </a:p>
          <a:p>
            <a:endParaRPr lang="en-US" sz="2000"/>
          </a:p>
        </p:txBody>
      </p:sp>
      <p:pic>
        <p:nvPicPr>
          <p:cNvPr id="4" name="Picture 3" descr="A logo of a fruit division&#10;&#10;Description automatically generated">
            <a:extLst>
              <a:ext uri="{FF2B5EF4-FFF2-40B4-BE49-F238E27FC236}">
                <a16:creationId xmlns:a16="http://schemas.microsoft.com/office/drawing/2014/main" id="{F5CA7C96-5D1A-28F7-1D3D-B7AD16933A05}"/>
              </a:ext>
            </a:extLst>
          </p:cNvPr>
          <p:cNvPicPr>
            <a:picLocks noChangeAspect="1"/>
          </p:cNvPicPr>
          <p:nvPr/>
        </p:nvPicPr>
        <p:blipFill>
          <a:blip r:embed="rId3"/>
          <a:stretch>
            <a:fillRect/>
          </a:stretch>
        </p:blipFill>
        <p:spPr>
          <a:xfrm>
            <a:off x="361246" y="1"/>
            <a:ext cx="2562578" cy="2077156"/>
          </a:xfrm>
          <a:prstGeom prst="rect">
            <a:avLst/>
          </a:prstGeom>
        </p:spPr>
      </p:pic>
    </p:spTree>
    <p:extLst>
      <p:ext uri="{BB962C8B-B14F-4D97-AF65-F5344CB8AC3E}">
        <p14:creationId xmlns:p14="http://schemas.microsoft.com/office/powerpoint/2010/main" val="49751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1027</Words>
  <Application>Microsoft Office PowerPoint</Application>
  <PresentationFormat>Widescreen</PresentationFormat>
  <Paragraphs>85</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Office Theme</vt:lpstr>
      <vt:lpstr>REVENUE DEPARTMENT</vt:lpstr>
      <vt:lpstr>   Business Tax Renewal    </vt:lpstr>
      <vt:lpstr>Alcohol Licensing Renewal Timeline - 2024</vt:lpstr>
      <vt:lpstr>Alcohol Licensing Renewal Requirements</vt:lpstr>
      <vt:lpstr>Transitional Permit  </vt:lpstr>
      <vt:lpstr>  Field Awareness &amp; Compliance Team  Savannah  -FACTS  </vt:lpstr>
      <vt:lpstr>PowerPoint Presentation</vt:lpstr>
      <vt:lpstr>2024 Saint Patrick Resolution Sunday Sales</vt:lpstr>
      <vt:lpstr>COAM-            Coin Operated Amusement Machines</vt:lpstr>
      <vt:lpstr>Alcohol Review Committee (ARC) </vt:lpstr>
      <vt:lpstr>2024 QUARTERLY MEETINGS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REVENUE DEPARTMENT</dc:title>
  <dc:creator>Judee Jones</dc:creator>
  <cp:lastModifiedBy>Megan Edwards</cp:lastModifiedBy>
  <cp:revision>11</cp:revision>
  <cp:lastPrinted>2023-10-18T17:28:48Z</cp:lastPrinted>
  <dcterms:created xsi:type="dcterms:W3CDTF">2023-10-13T18:45:25Z</dcterms:created>
  <dcterms:modified xsi:type="dcterms:W3CDTF">2023-11-13T19:56:27Z</dcterms:modified>
</cp:coreProperties>
</file>