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74" r:id="rId5"/>
  </p:sldMasterIdLst>
  <p:notesMasterIdLst>
    <p:notesMasterId r:id="rId26"/>
  </p:notesMasterIdLst>
  <p:sldIdLst>
    <p:sldId id="256" r:id="rId6"/>
    <p:sldId id="287" r:id="rId7"/>
    <p:sldId id="270" r:id="rId8"/>
    <p:sldId id="295" r:id="rId9"/>
    <p:sldId id="272" r:id="rId10"/>
    <p:sldId id="299" r:id="rId11"/>
    <p:sldId id="271" r:id="rId12"/>
    <p:sldId id="273" r:id="rId13"/>
    <p:sldId id="279" r:id="rId14"/>
    <p:sldId id="283" r:id="rId15"/>
    <p:sldId id="278" r:id="rId16"/>
    <p:sldId id="285" r:id="rId17"/>
    <p:sldId id="284" r:id="rId18"/>
    <p:sldId id="291" r:id="rId19"/>
    <p:sldId id="298" r:id="rId20"/>
    <p:sldId id="297" r:id="rId21"/>
    <p:sldId id="328" r:id="rId22"/>
    <p:sldId id="329" r:id="rId23"/>
    <p:sldId id="296" r:id="rId24"/>
    <p:sldId id="28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57903F"/>
    <a:srgbClr val="B8D233"/>
    <a:srgbClr val="5CC6D6"/>
    <a:srgbClr val="2B3922"/>
    <a:srgbClr val="2E3722"/>
    <a:srgbClr val="344529"/>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snapToGrid="0">
      <p:cViewPr varScale="1">
        <p:scale>
          <a:sx n="68" d="100"/>
          <a:sy n="68"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8F57CE5-E537-49B2-B666-02136E2C9B40}" type="datetimeFigureOut">
              <a:rPr lang="en-US" smtClean="0"/>
              <a:t>7/18/2023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9A0A15C-0C9D-4BF1-8FB4-C91518E02861}" type="slidenum">
              <a:rPr lang="en-US" smtClean="0"/>
              <a:t>‹#›</a:t>
            </a:fld>
            <a:endParaRPr lang="en-US"/>
          </a:p>
        </p:txBody>
      </p:sp>
    </p:spTree>
    <p:extLst>
      <p:ext uri="{BB962C8B-B14F-4D97-AF65-F5344CB8AC3E}">
        <p14:creationId xmlns:p14="http://schemas.microsoft.com/office/powerpoint/2010/main" val="197978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0A15C-0C9D-4BF1-8FB4-C91518E028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70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0A15C-0C9D-4BF1-8FB4-C91518E028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88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0A15C-0C9D-4BF1-8FB4-C91518E02861}" type="slidenum">
              <a:rPr lang="en-US" smtClean="0"/>
              <a:t>15</a:t>
            </a:fld>
            <a:endParaRPr lang="en-US"/>
          </a:p>
        </p:txBody>
      </p:sp>
    </p:spTree>
    <p:extLst>
      <p:ext uri="{BB962C8B-B14F-4D97-AF65-F5344CB8AC3E}">
        <p14:creationId xmlns:p14="http://schemas.microsoft.com/office/powerpoint/2010/main" val="307273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37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7/18/2023</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bg1">
              <a:lumMod val="85000"/>
            </a:schemeClr>
          </a:solidFill>
        </p:spPr>
        <p:txBody>
          <a:bodyPr anchor="ctr">
            <a:normAutofit/>
          </a:bodyPr>
          <a:lstStyle>
            <a:lvl1pPr marL="0" indent="0" algn="ctr">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1005840" y="1901952"/>
            <a:ext cx="4078224" cy="2054388"/>
          </a:xfrm>
        </p:spPr>
        <p:txBody>
          <a:bodyPr anchor="b">
            <a:normAutofit/>
          </a:bodyPr>
          <a:lstStyle>
            <a:lvl1pPr algn="l">
              <a:defRPr sz="5400">
                <a:solidFill>
                  <a:schemeClr val="accent6">
                    <a:lumMod val="1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1005840" y="3995928"/>
            <a:ext cx="4078224" cy="647673"/>
          </a:xfrm>
        </p:spPr>
        <p:txBody>
          <a:bodyPr>
            <a:normAutofit/>
          </a:bodyPr>
          <a:lstStyle>
            <a:lvl1pPr marL="0" indent="0" algn="l">
              <a:buNone/>
              <a:defRPr sz="18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0400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BD840A27-9145-55C3-EC0D-067E580C7B2F}"/>
              </a:ext>
            </a:extLst>
          </p:cNvPr>
          <p:cNvSpPr>
            <a:spLocks noGrp="1"/>
          </p:cNvSpPr>
          <p:nvPr>
            <p:ph type="body" idx="19"/>
          </p:nvPr>
        </p:nvSpPr>
        <p:spPr>
          <a:xfrm>
            <a:off x="1156699" y="4220465"/>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12">
            <a:extLst>
              <a:ext uri="{FF2B5EF4-FFF2-40B4-BE49-F238E27FC236}">
                <a16:creationId xmlns:a16="http://schemas.microsoft.com/office/drawing/2014/main" id="{1D271407-2A7C-722A-0103-FD07F037E5B8}"/>
              </a:ext>
            </a:extLst>
          </p:cNvPr>
          <p:cNvSpPr>
            <a:spLocks noGrp="1"/>
          </p:cNvSpPr>
          <p:nvPr>
            <p:ph type="body" sz="quarter" idx="20"/>
          </p:nvPr>
        </p:nvSpPr>
        <p:spPr>
          <a:xfrm>
            <a:off x="1156699" y="4707873"/>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5" name="Text Placeholder 2">
            <a:extLst>
              <a:ext uri="{FF2B5EF4-FFF2-40B4-BE49-F238E27FC236}">
                <a16:creationId xmlns:a16="http://schemas.microsoft.com/office/drawing/2014/main" id="{429F36B0-6E5A-7750-4DF5-9BEC42E18D43}"/>
              </a:ext>
            </a:extLst>
          </p:cNvPr>
          <p:cNvSpPr>
            <a:spLocks noGrp="1"/>
          </p:cNvSpPr>
          <p:nvPr>
            <p:ph type="body" idx="21"/>
          </p:nvPr>
        </p:nvSpPr>
        <p:spPr>
          <a:xfrm>
            <a:off x="3573225" y="4220465"/>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2">
            <a:extLst>
              <a:ext uri="{FF2B5EF4-FFF2-40B4-BE49-F238E27FC236}">
                <a16:creationId xmlns:a16="http://schemas.microsoft.com/office/drawing/2014/main" id="{812D4754-2232-0EF9-BC7B-55413FA8AE19}"/>
              </a:ext>
            </a:extLst>
          </p:cNvPr>
          <p:cNvSpPr>
            <a:spLocks noGrp="1"/>
          </p:cNvSpPr>
          <p:nvPr>
            <p:ph type="body" sz="quarter" idx="22"/>
          </p:nvPr>
        </p:nvSpPr>
        <p:spPr>
          <a:xfrm>
            <a:off x="3573225" y="4707873"/>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35" name="Text Placeholder 2">
            <a:extLst>
              <a:ext uri="{FF2B5EF4-FFF2-40B4-BE49-F238E27FC236}">
                <a16:creationId xmlns:a16="http://schemas.microsoft.com/office/drawing/2014/main" id="{21EECEF9-D98F-A3BC-93AA-44D2853ABA60}"/>
              </a:ext>
            </a:extLst>
          </p:cNvPr>
          <p:cNvSpPr>
            <a:spLocks noGrp="1"/>
          </p:cNvSpPr>
          <p:nvPr>
            <p:ph type="body" idx="23"/>
          </p:nvPr>
        </p:nvSpPr>
        <p:spPr>
          <a:xfrm>
            <a:off x="1156699" y="2491873"/>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Text Placeholder 12">
            <a:extLst>
              <a:ext uri="{FF2B5EF4-FFF2-40B4-BE49-F238E27FC236}">
                <a16:creationId xmlns:a16="http://schemas.microsoft.com/office/drawing/2014/main" id="{AD5EFBBC-536B-8A32-8171-F38F937A67AB}"/>
              </a:ext>
            </a:extLst>
          </p:cNvPr>
          <p:cNvSpPr>
            <a:spLocks noGrp="1"/>
          </p:cNvSpPr>
          <p:nvPr>
            <p:ph type="body" sz="quarter" idx="24"/>
          </p:nvPr>
        </p:nvSpPr>
        <p:spPr>
          <a:xfrm>
            <a:off x="1156699" y="2979281"/>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37" name="Text Placeholder 2">
            <a:extLst>
              <a:ext uri="{FF2B5EF4-FFF2-40B4-BE49-F238E27FC236}">
                <a16:creationId xmlns:a16="http://schemas.microsoft.com/office/drawing/2014/main" id="{359258B1-6352-FB7C-BB2D-C35AB6EF3322}"/>
              </a:ext>
            </a:extLst>
          </p:cNvPr>
          <p:cNvSpPr>
            <a:spLocks noGrp="1"/>
          </p:cNvSpPr>
          <p:nvPr>
            <p:ph type="body" idx="25"/>
          </p:nvPr>
        </p:nvSpPr>
        <p:spPr>
          <a:xfrm>
            <a:off x="3573225" y="2491873"/>
            <a:ext cx="2185792" cy="457200"/>
          </a:xfrm>
        </p:spPr>
        <p:txBody>
          <a:bodyPr anchor="t">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Text Placeholder 12">
            <a:extLst>
              <a:ext uri="{FF2B5EF4-FFF2-40B4-BE49-F238E27FC236}">
                <a16:creationId xmlns:a16="http://schemas.microsoft.com/office/drawing/2014/main" id="{713DD997-1130-A778-0049-2767A4FFA9EF}"/>
              </a:ext>
            </a:extLst>
          </p:cNvPr>
          <p:cNvSpPr>
            <a:spLocks noGrp="1"/>
          </p:cNvSpPr>
          <p:nvPr>
            <p:ph type="body" sz="quarter" idx="26"/>
          </p:nvPr>
        </p:nvSpPr>
        <p:spPr>
          <a:xfrm>
            <a:off x="3573225" y="2979281"/>
            <a:ext cx="2185792" cy="1007127"/>
          </a:xfrm>
        </p:spPr>
        <p:txBody>
          <a:bodyPr>
            <a:noAutofit/>
          </a:bodyPr>
          <a:lstStyle>
            <a:lvl1pPr marL="0" indent="0">
              <a:lnSpc>
                <a:spcPct val="100000"/>
              </a:lnSpc>
              <a:spcBef>
                <a:spcPts val="0"/>
              </a:spcBef>
              <a:buNone/>
              <a:defRPr sz="16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41" name="Footer Placeholder 7">
            <a:extLst>
              <a:ext uri="{FF2B5EF4-FFF2-40B4-BE49-F238E27FC236}">
                <a16:creationId xmlns:a16="http://schemas.microsoft.com/office/drawing/2014/main" id="{BAF25DF6-9D20-554E-9847-0B63376DB28E}"/>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42" name="Slide Number Placeholder 8">
            <a:extLst>
              <a:ext uri="{FF2B5EF4-FFF2-40B4-BE49-F238E27FC236}">
                <a16:creationId xmlns:a16="http://schemas.microsoft.com/office/drawing/2014/main" id="{286B9520-5DDF-23A3-3471-FF2E64642C5E}"/>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
        <p:nvSpPr>
          <p:cNvPr id="3" name="Picture Placeholder 7">
            <a:extLst>
              <a:ext uri="{FF2B5EF4-FFF2-40B4-BE49-F238E27FC236}">
                <a16:creationId xmlns:a16="http://schemas.microsoft.com/office/drawing/2014/main" id="{2E19F58C-2700-2E0B-257C-F038C29BC59C}"/>
              </a:ext>
            </a:extLst>
          </p:cNvPr>
          <p:cNvSpPr>
            <a:spLocks noGrp="1"/>
          </p:cNvSpPr>
          <p:nvPr>
            <p:ph type="pic" sz="quarter" idx="15"/>
          </p:nvPr>
        </p:nvSpPr>
        <p:spPr>
          <a:xfrm>
            <a:off x="6096001" y="0"/>
            <a:ext cx="5635532" cy="5715000"/>
          </a:xfrm>
          <a:noFill/>
        </p:spPr>
        <p:txBody>
          <a:bodyPr anchor="ctr">
            <a:normAutofit/>
          </a:bodyPr>
          <a:lstStyle>
            <a:lvl1pPr marL="0" indent="0" algn="ctr">
              <a:buNone/>
              <a:defRPr sz="1200"/>
            </a:lvl1pPr>
          </a:lstStyle>
          <a:p>
            <a:r>
              <a:rPr lang="en-US"/>
              <a:t>Click icon to add picture</a:t>
            </a:r>
            <a:endParaRPr lang="en-US" dirty="0"/>
          </a:p>
        </p:txBody>
      </p:sp>
      <p:sp>
        <p:nvSpPr>
          <p:cNvPr id="7" name="Title 1">
            <a:extLst>
              <a:ext uri="{FF2B5EF4-FFF2-40B4-BE49-F238E27FC236}">
                <a16:creationId xmlns:a16="http://schemas.microsoft.com/office/drawing/2014/main" id="{FF39A64F-0E82-3B0B-A002-9E28DF1AB355}"/>
              </a:ext>
            </a:extLst>
          </p:cNvPr>
          <p:cNvSpPr>
            <a:spLocks noGrp="1"/>
          </p:cNvSpPr>
          <p:nvPr>
            <p:ph type="title"/>
          </p:nvPr>
        </p:nvSpPr>
        <p:spPr>
          <a:xfrm>
            <a:off x="709923" y="1062164"/>
            <a:ext cx="4352862" cy="1062386"/>
          </a:xfrm>
        </p:spPr>
        <p:txBody>
          <a:bodyPr anchor="t">
            <a:noAutofit/>
          </a:bodyPr>
          <a:lstStyle>
            <a:lvl1pPr>
              <a:defRPr>
                <a:solidFill>
                  <a:schemeClr val="accent6">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0354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imag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23615" cy="6858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nchor="t"/>
          <a:lstStyle>
            <a:lvl1pPr>
              <a:defRPr>
                <a:solidFill>
                  <a:schemeClr val="accent6">
                    <a:lumMod val="25000"/>
                  </a:schemeClr>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3429000"/>
            <a:ext cx="4953000" cy="2286000"/>
          </a:xfrm>
        </p:spPr>
        <p:txBody>
          <a:bodyPr>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7">
            <a:extLst>
              <a:ext uri="{FF2B5EF4-FFF2-40B4-BE49-F238E27FC236}">
                <a16:creationId xmlns:a16="http://schemas.microsoft.com/office/drawing/2014/main" id="{271EE8F4-CD75-FB20-B986-44B31703EF43}"/>
              </a:ext>
            </a:extLst>
          </p:cNvPr>
          <p:cNvSpPr>
            <a:spLocks noGrp="1"/>
          </p:cNvSpPr>
          <p:nvPr>
            <p:ph type="pic" sz="quarter" idx="15"/>
          </p:nvPr>
        </p:nvSpPr>
        <p:spPr>
          <a:xfrm>
            <a:off x="458724" y="1062164"/>
            <a:ext cx="5356211" cy="4652836"/>
          </a:xfrm>
          <a:noFill/>
        </p:spPr>
        <p:txBody>
          <a:bodyPr anchor="ctr">
            <a:normAutofit/>
          </a:bodyPr>
          <a:lstStyle>
            <a:lvl1pPr marL="0" indent="0" algn="ctr">
              <a:buNone/>
              <a:defRPr sz="1200"/>
            </a:lvl1pPr>
          </a:lstStyle>
          <a:p>
            <a:r>
              <a:rPr lang="en-US"/>
              <a:t>Click icon to add picture</a:t>
            </a:r>
            <a:endParaRPr lang="en-US" dirty="0"/>
          </a:p>
        </p:txBody>
      </p:sp>
      <p:sp>
        <p:nvSpPr>
          <p:cNvPr id="16" name="Text Placeholder 2">
            <a:extLst>
              <a:ext uri="{FF2B5EF4-FFF2-40B4-BE49-F238E27FC236}">
                <a16:creationId xmlns:a16="http://schemas.microsoft.com/office/drawing/2014/main" id="{B6B90EE8-69B7-0A01-B397-78E785B1BD25}"/>
              </a:ext>
            </a:extLst>
          </p:cNvPr>
          <p:cNvSpPr>
            <a:spLocks noGrp="1"/>
          </p:cNvSpPr>
          <p:nvPr>
            <p:ph type="body" idx="1"/>
          </p:nvPr>
        </p:nvSpPr>
        <p:spPr>
          <a:xfrm>
            <a:off x="6376988" y="2787650"/>
            <a:ext cx="4953000" cy="457200"/>
          </a:xfrm>
        </p:spPr>
        <p:txBody>
          <a:bodyPr anchor="ctr">
            <a:normAutofit/>
          </a:bodyPr>
          <a:lstStyle>
            <a:lvl1pPr marL="0" indent="0">
              <a:buNone/>
              <a:defRPr sz="2000" b="0">
                <a:solidFill>
                  <a:schemeClr val="accent3">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ooter Placeholder 7">
            <a:extLst>
              <a:ext uri="{FF2B5EF4-FFF2-40B4-BE49-F238E27FC236}">
                <a16:creationId xmlns:a16="http://schemas.microsoft.com/office/drawing/2014/main" id="{81B7EA28-61E1-38E4-2650-A97BC8BB0C5C}"/>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13" name="Slide Number Placeholder 8">
            <a:extLst>
              <a:ext uri="{FF2B5EF4-FFF2-40B4-BE49-F238E27FC236}">
                <a16:creationId xmlns:a16="http://schemas.microsoft.com/office/drawing/2014/main" id="{0E445CF1-3881-5B04-A9A4-282225CAAE68}"/>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
        <p:nvSpPr>
          <p:cNvPr id="15" name="TextBox 14">
            <a:extLst>
              <a:ext uri="{FF2B5EF4-FFF2-40B4-BE49-F238E27FC236}">
                <a16:creationId xmlns:a16="http://schemas.microsoft.com/office/drawing/2014/main" id="{C6CBFD7F-3FEB-C562-E94B-A5F0FE4489E6}"/>
              </a:ext>
            </a:extLst>
          </p:cNvPr>
          <p:cNvSpPr txBox="1"/>
          <p:nvPr userDrawn="1"/>
        </p:nvSpPr>
        <p:spPr>
          <a:xfrm>
            <a:off x="7189940" y="6601216"/>
            <a:ext cx="0" cy="0"/>
          </a:xfrm>
          <a:prstGeom prst="rect">
            <a:avLst/>
          </a:prstGeom>
        </p:spPr>
        <p:txBody>
          <a:bodyPr vert="horz" wrap="none" lIns="91440" tIns="45720" rIns="91440" bIns="45720" rtlCol="0" anchor="t">
            <a:normAutofit fontScale="25000" lnSpcReduction="20000"/>
          </a:bodyPr>
          <a:lstStyle/>
          <a:p>
            <a:pPr algn="l"/>
            <a:endParaRPr lang="en-US" sz="2000" dirty="0"/>
          </a:p>
        </p:txBody>
      </p:sp>
    </p:spTree>
    <p:extLst>
      <p:ext uri="{BB962C8B-B14F-4D97-AF65-F5344CB8AC3E}">
        <p14:creationId xmlns:p14="http://schemas.microsoft.com/office/powerpoint/2010/main" val="992897946"/>
      </p:ext>
    </p:extLst>
  </p:cSld>
  <p:clrMapOvr>
    <a:masterClrMapping/>
  </p:clrMapOvr>
  <p:extLst>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with image">
    <p:spTree>
      <p:nvGrpSpPr>
        <p:cNvPr id="1" name=""/>
        <p:cNvGrpSpPr/>
        <p:nvPr/>
      </p:nvGrpSpPr>
      <p:grpSpPr>
        <a:xfrm>
          <a:off x="0" y="0"/>
          <a:ext cx="0" cy="0"/>
          <a:chOff x="0" y="0"/>
          <a:chExt cx="0" cy="0"/>
        </a:xfrm>
      </p:grpSpPr>
      <p:sp>
        <p:nvSpPr>
          <p:cNvPr id="7" name="Footer Placeholder 7">
            <a:extLst>
              <a:ext uri="{FF2B5EF4-FFF2-40B4-BE49-F238E27FC236}">
                <a16:creationId xmlns:a16="http://schemas.microsoft.com/office/drawing/2014/main" id="{EB8E178B-B813-0C29-61CD-48C0734726F5}"/>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8" name="Slide Number Placeholder 8">
            <a:extLst>
              <a:ext uri="{FF2B5EF4-FFF2-40B4-BE49-F238E27FC236}">
                <a16:creationId xmlns:a16="http://schemas.microsoft.com/office/drawing/2014/main" id="{AB16787D-82A9-4F46-6F4B-8A56E65C83F7}"/>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
        <p:nvSpPr>
          <p:cNvPr id="26" name="Title 1">
            <a:extLst>
              <a:ext uri="{FF2B5EF4-FFF2-40B4-BE49-F238E27FC236}">
                <a16:creationId xmlns:a16="http://schemas.microsoft.com/office/drawing/2014/main" id="{80AC999E-9405-FC59-56E3-5E3B9F285C9A}"/>
              </a:ext>
            </a:extLst>
          </p:cNvPr>
          <p:cNvSpPr>
            <a:spLocks noGrp="1"/>
          </p:cNvSpPr>
          <p:nvPr>
            <p:ph type="title"/>
          </p:nvPr>
        </p:nvSpPr>
        <p:spPr>
          <a:xfrm>
            <a:off x="709924" y="1062164"/>
            <a:ext cx="10112564" cy="749538"/>
          </a:xfrm>
        </p:spPr>
        <p:txBody>
          <a:bodyPr anchor="t"/>
          <a:lstStyle>
            <a:lvl1pPr algn="l">
              <a:defRPr>
                <a:solidFill>
                  <a:schemeClr val="accent6">
                    <a:lumMod val="25000"/>
                  </a:schemeClr>
                </a:solidFill>
              </a:defRPr>
            </a:lvl1pPr>
          </a:lstStyle>
          <a:p>
            <a:r>
              <a:rPr lang="en-US"/>
              <a:t>Click to edit Master title style</a:t>
            </a:r>
            <a:endParaRPr lang="en-US" dirty="0"/>
          </a:p>
        </p:txBody>
      </p:sp>
      <p:sp>
        <p:nvSpPr>
          <p:cNvPr id="40" name="Text Placeholder 15">
            <a:extLst>
              <a:ext uri="{FF2B5EF4-FFF2-40B4-BE49-F238E27FC236}">
                <a16:creationId xmlns:a16="http://schemas.microsoft.com/office/drawing/2014/main" id="{32ED2CAA-D61C-0D90-423B-1682C789EFA1}"/>
              </a:ext>
            </a:extLst>
          </p:cNvPr>
          <p:cNvSpPr>
            <a:spLocks noGrp="1"/>
          </p:cNvSpPr>
          <p:nvPr>
            <p:ph type="body" sz="quarter" idx="36" hasCustomPrompt="1"/>
          </p:nvPr>
        </p:nvSpPr>
        <p:spPr>
          <a:xfrm>
            <a:off x="4299566" y="4099394"/>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41" name="Text Placeholder 18">
            <a:extLst>
              <a:ext uri="{FF2B5EF4-FFF2-40B4-BE49-F238E27FC236}">
                <a16:creationId xmlns:a16="http://schemas.microsoft.com/office/drawing/2014/main" id="{5B584320-848A-F64B-B615-EC046F70F956}"/>
              </a:ext>
            </a:extLst>
          </p:cNvPr>
          <p:cNvSpPr>
            <a:spLocks noGrp="1"/>
          </p:cNvSpPr>
          <p:nvPr>
            <p:ph type="body" sz="quarter" idx="37" hasCustomPrompt="1"/>
          </p:nvPr>
        </p:nvSpPr>
        <p:spPr>
          <a:xfrm>
            <a:off x="4301156" y="4692968"/>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
        <p:nvSpPr>
          <p:cNvPr id="44" name="Picture Placeholder 7">
            <a:extLst>
              <a:ext uri="{FF2B5EF4-FFF2-40B4-BE49-F238E27FC236}">
                <a16:creationId xmlns:a16="http://schemas.microsoft.com/office/drawing/2014/main" id="{550281F4-2F8B-07D5-132C-423E5364B4C3}"/>
              </a:ext>
            </a:extLst>
          </p:cNvPr>
          <p:cNvSpPr>
            <a:spLocks noGrp="1"/>
          </p:cNvSpPr>
          <p:nvPr>
            <p:ph type="pic" sz="quarter" idx="15"/>
          </p:nvPr>
        </p:nvSpPr>
        <p:spPr>
          <a:xfrm>
            <a:off x="7746500" y="1819657"/>
            <a:ext cx="4445500" cy="4288473"/>
          </a:xfrm>
          <a:noFill/>
        </p:spPr>
        <p:txBody>
          <a:bodyPr anchor="ctr">
            <a:normAutofit/>
          </a:bodyPr>
          <a:lstStyle>
            <a:lvl1pPr marL="0" indent="0" algn="ctr">
              <a:buNone/>
              <a:defRPr sz="1200"/>
            </a:lvl1pPr>
          </a:lstStyle>
          <a:p>
            <a:r>
              <a:rPr lang="en-US"/>
              <a:t>Click icon to add picture</a:t>
            </a:r>
            <a:endParaRPr lang="en-US" dirty="0"/>
          </a:p>
        </p:txBody>
      </p:sp>
      <p:sp>
        <p:nvSpPr>
          <p:cNvPr id="49" name="Text Placeholder 15">
            <a:extLst>
              <a:ext uri="{FF2B5EF4-FFF2-40B4-BE49-F238E27FC236}">
                <a16:creationId xmlns:a16="http://schemas.microsoft.com/office/drawing/2014/main" id="{6B5E911A-9199-8DBE-007F-795E11FFB4EC}"/>
              </a:ext>
            </a:extLst>
          </p:cNvPr>
          <p:cNvSpPr>
            <a:spLocks noGrp="1"/>
          </p:cNvSpPr>
          <p:nvPr>
            <p:ph type="body" sz="quarter" idx="42" hasCustomPrompt="1"/>
          </p:nvPr>
        </p:nvSpPr>
        <p:spPr>
          <a:xfrm>
            <a:off x="852633" y="4099394"/>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50" name="Text Placeholder 18">
            <a:extLst>
              <a:ext uri="{FF2B5EF4-FFF2-40B4-BE49-F238E27FC236}">
                <a16:creationId xmlns:a16="http://schemas.microsoft.com/office/drawing/2014/main" id="{DF521BEE-72B4-6D50-84EC-4DC55B8D0CD7}"/>
              </a:ext>
            </a:extLst>
          </p:cNvPr>
          <p:cNvSpPr>
            <a:spLocks noGrp="1"/>
          </p:cNvSpPr>
          <p:nvPr>
            <p:ph type="body" sz="quarter" idx="43" hasCustomPrompt="1"/>
          </p:nvPr>
        </p:nvSpPr>
        <p:spPr>
          <a:xfrm>
            <a:off x="854223" y="4692968"/>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
        <p:nvSpPr>
          <p:cNvPr id="51" name="Text Placeholder 15">
            <a:extLst>
              <a:ext uri="{FF2B5EF4-FFF2-40B4-BE49-F238E27FC236}">
                <a16:creationId xmlns:a16="http://schemas.microsoft.com/office/drawing/2014/main" id="{239E5F18-6B32-3217-7951-A5BE7D507B05}"/>
              </a:ext>
            </a:extLst>
          </p:cNvPr>
          <p:cNvSpPr>
            <a:spLocks noGrp="1"/>
          </p:cNvSpPr>
          <p:nvPr>
            <p:ph type="body" sz="quarter" idx="44" hasCustomPrompt="1"/>
          </p:nvPr>
        </p:nvSpPr>
        <p:spPr>
          <a:xfrm>
            <a:off x="4299566" y="1819657"/>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52" name="Text Placeholder 18">
            <a:extLst>
              <a:ext uri="{FF2B5EF4-FFF2-40B4-BE49-F238E27FC236}">
                <a16:creationId xmlns:a16="http://schemas.microsoft.com/office/drawing/2014/main" id="{EEA848A3-478E-51CC-CD84-6ED80DFCE9C9}"/>
              </a:ext>
            </a:extLst>
          </p:cNvPr>
          <p:cNvSpPr>
            <a:spLocks noGrp="1"/>
          </p:cNvSpPr>
          <p:nvPr>
            <p:ph type="body" sz="quarter" idx="45" hasCustomPrompt="1"/>
          </p:nvPr>
        </p:nvSpPr>
        <p:spPr>
          <a:xfrm>
            <a:off x="4301156" y="2413231"/>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
        <p:nvSpPr>
          <p:cNvPr id="53" name="Text Placeholder 15">
            <a:extLst>
              <a:ext uri="{FF2B5EF4-FFF2-40B4-BE49-F238E27FC236}">
                <a16:creationId xmlns:a16="http://schemas.microsoft.com/office/drawing/2014/main" id="{3525A008-9785-1D0E-BAAC-F447EF1A8EE2}"/>
              </a:ext>
            </a:extLst>
          </p:cNvPr>
          <p:cNvSpPr>
            <a:spLocks noGrp="1"/>
          </p:cNvSpPr>
          <p:nvPr>
            <p:ph type="body" sz="quarter" idx="46" hasCustomPrompt="1"/>
          </p:nvPr>
        </p:nvSpPr>
        <p:spPr>
          <a:xfrm>
            <a:off x="852633" y="1819657"/>
            <a:ext cx="3200400" cy="593574"/>
          </a:xfrm>
          <a:solidFill>
            <a:schemeClr val="accent3">
              <a:lumMod val="50000"/>
              <a:alpha val="75000"/>
            </a:schemeClr>
          </a:solidFill>
          <a:ln>
            <a:solidFill>
              <a:schemeClr val="accent3">
                <a:lumMod val="50000"/>
              </a:schemeClr>
            </a:solidFill>
          </a:ln>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54" name="Text Placeholder 18">
            <a:extLst>
              <a:ext uri="{FF2B5EF4-FFF2-40B4-BE49-F238E27FC236}">
                <a16:creationId xmlns:a16="http://schemas.microsoft.com/office/drawing/2014/main" id="{3A7DA01A-DAC8-D5BA-54C4-59788BC6F60E}"/>
              </a:ext>
            </a:extLst>
          </p:cNvPr>
          <p:cNvSpPr>
            <a:spLocks noGrp="1"/>
          </p:cNvSpPr>
          <p:nvPr>
            <p:ph type="body" sz="quarter" idx="47" hasCustomPrompt="1"/>
          </p:nvPr>
        </p:nvSpPr>
        <p:spPr>
          <a:xfrm>
            <a:off x="854223" y="2413231"/>
            <a:ext cx="3198810" cy="1415162"/>
          </a:xfrm>
          <a:noFill/>
          <a:ln>
            <a:solidFill>
              <a:schemeClr val="accent3">
                <a:lumMod val="50000"/>
              </a:schemeClr>
            </a:solidFill>
          </a:ln>
        </p:spPr>
        <p:txBody>
          <a:bodyPr lIns="182880" tIns="182880" rIns="182880" anchor="ctr" anchorCtr="1">
            <a:normAutofit/>
          </a:bodyPr>
          <a:lstStyle>
            <a:lvl1pPr marL="0" indent="0" algn="ctr">
              <a:lnSpc>
                <a:spcPts val="2400"/>
              </a:lnSpc>
              <a:spcBef>
                <a:spcPts val="0"/>
              </a:spcBef>
              <a:buFont typeface="Arial" panose="020B0604020202020204" pitchFamily="34" charset="0"/>
              <a:buNone/>
              <a:defRPr sz="4000">
                <a:solidFill>
                  <a:schemeClr val="tx1"/>
                </a:solidFill>
              </a:defRPr>
            </a:lvl1pPr>
          </a:lstStyle>
          <a:p>
            <a:pPr lvl="0"/>
            <a:r>
              <a:rPr lang="en-US" dirty="0"/>
              <a:t>Click to add text</a:t>
            </a:r>
          </a:p>
        </p:txBody>
      </p:sp>
    </p:spTree>
    <p:extLst>
      <p:ext uri="{BB962C8B-B14F-4D97-AF65-F5344CB8AC3E}">
        <p14:creationId xmlns:p14="http://schemas.microsoft.com/office/powerpoint/2010/main" val="61639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F68C6A-FCB6-3345-EE10-E21D3C9F02B8}"/>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646614"/>
            <a:ext cx="10515600" cy="1044074"/>
          </a:xfrm>
        </p:spPr>
        <p:txBody>
          <a:bodyPr anchor="t"/>
          <a:lstStyle>
            <a:lvl1pPr algn="ctr">
              <a:defRPr>
                <a:solidFill>
                  <a:schemeClr val="accent6">
                    <a:lumMod val="25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838201" y="1718402"/>
            <a:ext cx="3443883" cy="3566160"/>
          </a:xfrm>
          <a:noFill/>
        </p:spPr>
        <p:txBody>
          <a:bodyPr anchor="ctr">
            <a:normAutofit/>
          </a:bodyPr>
          <a:lstStyle>
            <a:lvl1pPr marL="0" indent="0" algn="ctr">
              <a:buNone/>
              <a:defRPr sz="120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838198" y="5394960"/>
            <a:ext cx="3443883" cy="365125"/>
          </a:xfrm>
        </p:spPr>
        <p:txBody>
          <a:bodyPr anchor="ctr" anchorCtr="0">
            <a:noAutofit/>
          </a:bodyPr>
          <a:lstStyle>
            <a:lvl1pPr marL="0" indent="0" algn="ctr">
              <a:buNone/>
              <a:defRPr sz="2000">
                <a:solidFill>
                  <a:schemeClr val="accent3">
                    <a:lumMod val="50000"/>
                  </a:schemeClr>
                </a:solidFill>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838198" y="5779008"/>
            <a:ext cx="3443883" cy="365125"/>
          </a:xfrm>
        </p:spPr>
        <p:txBody>
          <a:bodyPr>
            <a:noAutofit/>
          </a:bodyPr>
          <a:lstStyle>
            <a:lvl1pPr marL="0" indent="0" algn="ctr">
              <a:buNone/>
              <a:defRPr sz="16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4374058" y="1718798"/>
            <a:ext cx="3443883" cy="3566160"/>
          </a:xfrm>
          <a:noFill/>
        </p:spPr>
        <p:txBody>
          <a:bodyPr anchor="ctr">
            <a:normAutofit/>
          </a:bodyPr>
          <a:lstStyle>
            <a:lvl1pPr marL="0" indent="0" algn="ctr">
              <a:buNone/>
              <a:defRPr sz="1200"/>
            </a:lvl1p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4374057" y="5394960"/>
            <a:ext cx="3443883" cy="365125"/>
          </a:xfrm>
        </p:spPr>
        <p:txBody>
          <a:bodyPr anchor="ctr" anchorCtr="0">
            <a:noAutofit/>
          </a:bodyPr>
          <a:lstStyle>
            <a:lvl1pPr marL="0" indent="0" algn="ctr">
              <a:buNone/>
              <a:defRPr sz="2000">
                <a:solidFill>
                  <a:schemeClr val="accent3">
                    <a:lumMod val="50000"/>
                  </a:schemeClr>
                </a:solidFill>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4374057" y="5779008"/>
            <a:ext cx="3443883" cy="365125"/>
          </a:xfrm>
        </p:spPr>
        <p:txBody>
          <a:bodyPr>
            <a:noAutofit/>
          </a:bodyPr>
          <a:lstStyle>
            <a:lvl1pPr marL="0" indent="0" algn="ctr">
              <a:buNone/>
              <a:defRPr sz="16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7909916" y="1718402"/>
            <a:ext cx="3443883" cy="3566160"/>
          </a:xfrm>
          <a:noFill/>
        </p:spPr>
        <p:txBody>
          <a:bodyPr anchor="ctr">
            <a:normAutofit/>
          </a:bodyPr>
          <a:lstStyle>
            <a:lvl1pPr marL="0" indent="0" algn="ctr">
              <a:buNone/>
              <a:defRPr sz="1200"/>
            </a:lvl1p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7909915" y="5394960"/>
            <a:ext cx="3443883" cy="365125"/>
          </a:xfrm>
        </p:spPr>
        <p:txBody>
          <a:bodyPr anchor="ctr" anchorCtr="0">
            <a:noAutofit/>
          </a:bodyPr>
          <a:lstStyle>
            <a:lvl1pPr marL="0" indent="0" algn="ctr">
              <a:buNone/>
              <a:defRPr sz="2000">
                <a:solidFill>
                  <a:schemeClr val="accent3">
                    <a:lumMod val="50000"/>
                  </a:schemeClr>
                </a:solidFill>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7909915" y="5779008"/>
            <a:ext cx="3443883" cy="365125"/>
          </a:xfrm>
        </p:spPr>
        <p:txBody>
          <a:bodyPr>
            <a:noAutofit/>
          </a:bodyPr>
          <a:lstStyle>
            <a:lvl1pPr marL="0" indent="0" algn="ctr">
              <a:buNone/>
              <a:defRPr sz="16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20" name="Footer Placeholder 7">
            <a:extLst>
              <a:ext uri="{FF2B5EF4-FFF2-40B4-BE49-F238E27FC236}">
                <a16:creationId xmlns:a16="http://schemas.microsoft.com/office/drawing/2014/main" id="{02853C4A-0AC0-3EC4-2BC5-AEE3C8A48F97}"/>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21" name="Slide Number Placeholder 8">
            <a:extLst>
              <a:ext uri="{FF2B5EF4-FFF2-40B4-BE49-F238E27FC236}">
                <a16:creationId xmlns:a16="http://schemas.microsoft.com/office/drawing/2014/main" id="{3629D386-F559-A276-4443-C29678BA0A6F}"/>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2243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1062164"/>
            <a:ext cx="2911867" cy="1725486"/>
          </a:xfrm>
        </p:spPr>
        <p:txBody>
          <a:bodyPr anchor="t"/>
          <a:lstStyle>
            <a:lvl1pPr>
              <a:defRPr>
                <a:solidFill>
                  <a:schemeClr val="accent6">
                    <a:lumMod val="2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9CEAE8A-9ADA-0B65-76CD-F0CC632DFB88}"/>
              </a:ext>
            </a:extLst>
          </p:cNvPr>
          <p:cNvSpPr>
            <a:spLocks noGrp="1"/>
          </p:cNvSpPr>
          <p:nvPr>
            <p:ph idx="16"/>
          </p:nvPr>
        </p:nvSpPr>
        <p:spPr>
          <a:xfrm>
            <a:off x="838200" y="3989514"/>
            <a:ext cx="10515600" cy="2118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CD0365C8-B6BF-A864-123B-A6F2EEC179F5}"/>
              </a:ext>
            </a:extLst>
          </p:cNvPr>
          <p:cNvSpPr>
            <a:spLocks noGrp="1"/>
          </p:cNvSpPr>
          <p:nvPr>
            <p:ph type="pic" sz="quarter" idx="13"/>
          </p:nvPr>
        </p:nvSpPr>
        <p:spPr>
          <a:xfrm>
            <a:off x="4038600" y="1"/>
            <a:ext cx="7315200" cy="3698696"/>
          </a:xfrm>
          <a:noFill/>
        </p:spPr>
        <p:txBody>
          <a:bodyPr>
            <a:normAutofit/>
          </a:bodyPr>
          <a:lstStyle>
            <a:lvl1pPr>
              <a:defRPr sz="1200"/>
            </a:lvl1pPr>
          </a:lstStyle>
          <a:p>
            <a:r>
              <a:rPr lang="en-US"/>
              <a:t>Click icon to add picture</a:t>
            </a:r>
            <a:endParaRPr lang="en-US" dirty="0"/>
          </a:p>
        </p:txBody>
      </p:sp>
      <p:sp>
        <p:nvSpPr>
          <p:cNvPr id="14" name="Footer Placeholder 7">
            <a:extLst>
              <a:ext uri="{FF2B5EF4-FFF2-40B4-BE49-F238E27FC236}">
                <a16:creationId xmlns:a16="http://schemas.microsoft.com/office/drawing/2014/main" id="{844692A4-EDC3-2E38-2AFD-41C6C9230E71}"/>
              </a:ext>
            </a:extLst>
          </p:cNvPr>
          <p:cNvSpPr>
            <a:spLocks noGrp="1"/>
          </p:cNvSpPr>
          <p:nvPr>
            <p:ph type="ftr" sz="quarter" idx="11"/>
          </p:nvPr>
        </p:nvSpPr>
        <p:spPr>
          <a:xfrm>
            <a:off x="6376988" y="6356350"/>
            <a:ext cx="4445500" cy="365125"/>
          </a:xfrm>
        </p:spPr>
        <p:txBody>
          <a:bodyPr/>
          <a:lstStyle>
            <a:lvl1pPr algn="r">
              <a:defRPr>
                <a:solidFill>
                  <a:schemeClr val="accent5">
                    <a:lumMod val="50000"/>
                  </a:schemeClr>
                </a:solidFill>
              </a:defRPr>
            </a:lvl1pPr>
          </a:lstStyle>
          <a:p>
            <a:r>
              <a:rPr lang="en-US" dirty="0"/>
              <a:t>Fundraising event plan</a:t>
            </a:r>
          </a:p>
        </p:txBody>
      </p:sp>
      <p:sp>
        <p:nvSpPr>
          <p:cNvPr id="15" name="Slide Number Placeholder 8">
            <a:extLst>
              <a:ext uri="{FF2B5EF4-FFF2-40B4-BE49-F238E27FC236}">
                <a16:creationId xmlns:a16="http://schemas.microsoft.com/office/drawing/2014/main" id="{C9B20B20-1FD1-EBDE-FA1C-D4AF930CE68D}"/>
              </a:ext>
            </a:extLst>
          </p:cNvPr>
          <p:cNvSpPr>
            <a:spLocks noGrp="1"/>
          </p:cNvSpPr>
          <p:nvPr>
            <p:ph type="sldNum" sz="quarter" idx="12"/>
          </p:nvPr>
        </p:nvSpPr>
        <p:spPr>
          <a:xfrm>
            <a:off x="10972800" y="6356350"/>
            <a:ext cx="490258" cy="365125"/>
          </a:xfrm>
        </p:spPr>
        <p:txBody>
          <a:bodyPr/>
          <a:lstStyle>
            <a:lvl1pPr algn="l">
              <a:defRPr b="1" i="0">
                <a:solidFill>
                  <a:schemeClr val="accent5">
                    <a:lumMod val="50000"/>
                  </a:schemeClr>
                </a:solidFill>
                <a:latin typeface="Source Sans Pro SemiBold" panose="020B0503030403020204" pitchFamily="34" charset="0"/>
                <a:ea typeface="Source Sans Pro SemiBold" panose="020B0503030403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57292038"/>
      </p:ext>
    </p:extLst>
  </p:cSld>
  <p:clrMapOvr>
    <a:masterClrMapping/>
  </p:clrMapOvr>
  <p:extLst>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81939E1B-F286-9912-6D4E-158007A092A3}"/>
              </a:ext>
            </a:extLst>
          </p:cNvPr>
          <p:cNvSpPr>
            <a:spLocks noGrp="1"/>
          </p:cNvSpPr>
          <p:nvPr>
            <p:ph type="pic" sz="quarter" idx="13"/>
          </p:nvPr>
        </p:nvSpPr>
        <p:spPr>
          <a:xfrm>
            <a:off x="3133344" y="457200"/>
            <a:ext cx="8599932" cy="5943600"/>
          </a:xfrm>
          <a:noFill/>
        </p:spPr>
        <p:txBody>
          <a:bodyPr anchor="ctr">
            <a:normAutofit/>
          </a:bodyPr>
          <a:lstStyle>
            <a:lvl1pPr marL="0" indent="0" algn="ctr">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73024" y="2141919"/>
            <a:ext cx="3167636" cy="2054388"/>
          </a:xfrm>
        </p:spPr>
        <p:txBody>
          <a:bodyPr anchor="b">
            <a:normAutofit/>
          </a:bodyPr>
          <a:lstStyle>
            <a:lvl1pPr algn="l">
              <a:defRPr sz="5400">
                <a:solidFill>
                  <a:schemeClr val="accent6">
                    <a:lumMod val="2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73024" y="4507992"/>
            <a:ext cx="2560320"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2947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7/18/2023</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7/18/2023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7/18/2023</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7/18/2023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Fundraising event plan</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007605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dt="0"/>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297762" y="640080"/>
            <a:ext cx="6251110" cy="3566160"/>
          </a:xfrm>
        </p:spPr>
        <p:txBody>
          <a:bodyPr vert="horz" lIns="91440" tIns="45720" rIns="91440" bIns="45720" rtlCol="0" anchor="b">
            <a:normAutofit/>
          </a:bodyPr>
          <a:lstStyle/>
          <a:p>
            <a:pPr algn="ctr"/>
            <a:r>
              <a:rPr lang="en-US" b="1" dirty="0">
                <a:solidFill>
                  <a:schemeClr val="tx1">
                    <a:lumMod val="95000"/>
                    <a:lumOff val="5000"/>
                  </a:schemeClr>
                </a:solidFill>
                <a:latin typeface="Kigelia" panose="020B0502040204020203" pitchFamily="34" charset="0"/>
                <a:ea typeface="Kigelia" panose="020B0502040204020203" pitchFamily="34" charset="0"/>
                <a:cs typeface="Kigelia" panose="020B0502040204020203" pitchFamily="34" charset="0"/>
              </a:rPr>
              <a:t>Alcohol Revision</a:t>
            </a:r>
            <a:br>
              <a:rPr lang="en-US" b="1" dirty="0">
                <a:solidFill>
                  <a:schemeClr val="tx1">
                    <a:lumMod val="95000"/>
                    <a:lumOff val="5000"/>
                  </a:schemeClr>
                </a:solidFill>
                <a:latin typeface="Kigelia" panose="020B0502040204020203" pitchFamily="34" charset="0"/>
                <a:ea typeface="Kigelia" panose="020B0502040204020203" pitchFamily="34" charset="0"/>
                <a:cs typeface="Kigelia" panose="020B0502040204020203" pitchFamily="34" charset="0"/>
              </a:rPr>
            </a:br>
            <a:r>
              <a:rPr lang="en-US" b="1" dirty="0">
                <a:solidFill>
                  <a:schemeClr val="tx1">
                    <a:lumMod val="95000"/>
                    <a:lumOff val="5000"/>
                  </a:schemeClr>
                </a:solidFill>
                <a:latin typeface="Kigelia" panose="020B0502040204020203" pitchFamily="34" charset="0"/>
                <a:ea typeface="Kigelia" panose="020B0502040204020203" pitchFamily="34" charset="0"/>
                <a:cs typeface="Kigelia" panose="020B0502040204020203" pitchFamily="34" charset="0"/>
              </a:rPr>
              <a:t>Implementation Plan</a:t>
            </a:r>
            <a:br>
              <a:rPr lang="en-US" b="1" dirty="0">
                <a:solidFill>
                  <a:schemeClr val="tx1">
                    <a:lumMod val="95000"/>
                    <a:lumOff val="5000"/>
                  </a:schemeClr>
                </a:solidFill>
                <a:latin typeface="Kigelia" panose="020B0502040204020203" pitchFamily="34" charset="0"/>
                <a:ea typeface="Kigelia" panose="020B0502040204020203" pitchFamily="34" charset="0"/>
                <a:cs typeface="Kigelia" panose="020B0502040204020203" pitchFamily="34" charset="0"/>
              </a:rPr>
            </a:br>
            <a:endParaRPr lang="en-US" b="1" dirty="0">
              <a:solidFill>
                <a:schemeClr val="tx1">
                  <a:lumMod val="95000"/>
                  <a:lumOff val="5000"/>
                </a:schemeClr>
              </a:solidFill>
              <a:latin typeface="Kigelia" panose="020B0502040204020203" pitchFamily="34" charset="0"/>
              <a:ea typeface="Kigelia" panose="020B0502040204020203" pitchFamily="34" charset="0"/>
              <a:cs typeface="Kigelia" panose="020B0502040204020203" pitchFamily="34" charset="0"/>
            </a:endParaRPr>
          </a:p>
        </p:txBody>
      </p:sp>
      <p:pic>
        <p:nvPicPr>
          <p:cNvPr id="7" name="Picture 6" descr="Bartender serving cocktail">
            <a:extLst>
              <a:ext uri="{FF2B5EF4-FFF2-40B4-BE49-F238E27FC236}">
                <a16:creationId xmlns:a16="http://schemas.microsoft.com/office/drawing/2014/main" id="{3A72AA4B-8A8F-B647-E058-EDE09647F014}"/>
              </a:ext>
            </a:extLst>
          </p:cNvPr>
          <p:cNvPicPr>
            <a:picLocks noChangeAspect="1"/>
          </p:cNvPicPr>
          <p:nvPr/>
        </p:nvPicPr>
        <p:blipFill>
          <a:blip r:embed="rId2"/>
          <a:srcRect l="27345" r="2734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Light"/>
              <a:ea typeface="+mn-ea"/>
              <a:cs typeface="+mn-cs"/>
            </a:endParaRPr>
          </a:p>
        </p:txBody>
      </p:sp>
      <p:pic>
        <p:nvPicPr>
          <p:cNvPr id="3" name="Picture 2">
            <a:extLst>
              <a:ext uri="{FF2B5EF4-FFF2-40B4-BE49-F238E27FC236}">
                <a16:creationId xmlns:a16="http://schemas.microsoft.com/office/drawing/2014/main" id="{DED59C71-370C-8C02-CBB7-F078E6C4836A}"/>
              </a:ext>
            </a:extLst>
          </p:cNvPr>
          <p:cNvPicPr>
            <a:picLocks noChangeAspect="1"/>
          </p:cNvPicPr>
          <p:nvPr/>
        </p:nvPicPr>
        <p:blipFill>
          <a:blip r:embed="rId3"/>
          <a:stretch>
            <a:fillRect/>
          </a:stretch>
        </p:blipFill>
        <p:spPr>
          <a:xfrm>
            <a:off x="8215532" y="4670129"/>
            <a:ext cx="3024553" cy="643238"/>
          </a:xfrm>
          <a:prstGeom prst="rect">
            <a:avLst/>
          </a:prstGeom>
        </p:spPr>
      </p:pic>
    </p:spTree>
    <p:extLst>
      <p:ext uri="{BB962C8B-B14F-4D97-AF65-F5344CB8AC3E}">
        <p14:creationId xmlns:p14="http://schemas.microsoft.com/office/powerpoint/2010/main" val="16424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D55B-A392-BF9E-5AD8-8E28297D6045}"/>
              </a:ext>
            </a:extLst>
          </p:cNvPr>
          <p:cNvSpPr>
            <a:spLocks noGrp="1"/>
          </p:cNvSpPr>
          <p:nvPr>
            <p:ph type="title"/>
          </p:nvPr>
        </p:nvSpPr>
        <p:spPr>
          <a:xfrm>
            <a:off x="1066800" y="642594"/>
            <a:ext cx="10058400" cy="1101800"/>
          </a:xfrm>
        </p:spPr>
        <p:txBody>
          <a:bodyPr>
            <a:normAutofit fontScale="90000"/>
          </a:bodyPr>
          <a:lstStyle/>
          <a:p>
            <a:pPr algn="ctr"/>
            <a:r>
              <a:rPr lang="en-US" sz="2800" b="1" dirty="0">
                <a:solidFill>
                  <a:schemeClr val="accent1"/>
                </a:solidFill>
              </a:rPr>
              <a:t>Armed Security Guards</a:t>
            </a:r>
            <a:br>
              <a:rPr lang="en-US" sz="2800" b="1" dirty="0">
                <a:solidFill>
                  <a:schemeClr val="accent1"/>
                </a:solidFill>
              </a:rPr>
            </a:br>
            <a:r>
              <a:rPr lang="en-US" sz="2800" b="1" dirty="0">
                <a:solidFill>
                  <a:schemeClr val="accent1"/>
                </a:solidFill>
              </a:rPr>
              <a:t> </a:t>
            </a:r>
            <a:r>
              <a:rPr lang="fr-FR" sz="2800" b="1" dirty="0">
                <a:solidFill>
                  <a:schemeClr val="accent1"/>
                </a:solidFill>
              </a:rPr>
              <a:t>Section 9 –Code Section 6-1209 (v) (1 a-c) (2) (3)</a:t>
            </a:r>
            <a:br>
              <a:rPr lang="fr-FR" sz="2800" b="1" dirty="0">
                <a:solidFill>
                  <a:schemeClr val="accent1"/>
                </a:solidFill>
              </a:rPr>
            </a:br>
            <a:br>
              <a:rPr lang="en-US" sz="2800" b="1" dirty="0">
                <a:solidFill>
                  <a:schemeClr val="accent1"/>
                </a:solidFill>
              </a:rPr>
            </a:br>
            <a:endParaRPr lang="en-US" sz="2800" i="1" dirty="0">
              <a:solidFill>
                <a:schemeClr val="accent1"/>
              </a:solidFill>
            </a:endParaRPr>
          </a:p>
        </p:txBody>
      </p:sp>
      <p:sp>
        <p:nvSpPr>
          <p:cNvPr id="3" name="Text Placeholder 2">
            <a:extLst>
              <a:ext uri="{FF2B5EF4-FFF2-40B4-BE49-F238E27FC236}">
                <a16:creationId xmlns:a16="http://schemas.microsoft.com/office/drawing/2014/main" id="{3596C483-EE74-CBEE-D795-924B25B336DE}"/>
              </a:ext>
            </a:extLst>
          </p:cNvPr>
          <p:cNvSpPr>
            <a:spLocks noGrp="1"/>
          </p:cNvSpPr>
          <p:nvPr>
            <p:ph idx="1"/>
          </p:nvPr>
        </p:nvSpPr>
        <p:spPr>
          <a:xfrm>
            <a:off x="555585" y="2103120"/>
            <a:ext cx="11123271" cy="4112286"/>
          </a:xfrm>
        </p:spPr>
        <p:txBody>
          <a:bodyPr>
            <a:normAutofit/>
          </a:bodyPr>
          <a:lstStyle/>
          <a:p>
            <a:pPr marL="0" indent="0">
              <a:buNone/>
            </a:pPr>
            <a:r>
              <a:rPr lang="en-US" sz="2600" b="1" dirty="0">
                <a:solidFill>
                  <a:schemeClr val="accent1"/>
                </a:solidFill>
                <a:latin typeface="Calibri" panose="020F0502020204030204" pitchFamily="34" charset="0"/>
                <a:cs typeface="Calibri" panose="020F0502020204030204" pitchFamily="34" charset="0"/>
              </a:rPr>
              <a:t>Purpose</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Require all armed security guards working either directly for the alcohol establishment or contracted by the establishment to complete a background check through the SPD.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All private armed security businesses that furnish security services to establishments licensed to sell alcoholic beverages shall conduct a complete and thorough background investigation of all employees carrying weapons.  For each such employee, the private security company shall maintain a copy of the background investigation, which shall be furnished to any representative of the SPD upon demand.</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Licensee must inform the ABC Staff in writing within 30 days if any armed security guards of the licensee or establishment is convicted of a felony or any crime involving the illegal use, carrying, or possession of a dangerous weapon or any crime involving moral turpitude.</a:t>
            </a:r>
          </a:p>
        </p:txBody>
      </p:sp>
    </p:spTree>
    <p:extLst>
      <p:ext uri="{BB962C8B-B14F-4D97-AF65-F5344CB8AC3E}">
        <p14:creationId xmlns:p14="http://schemas.microsoft.com/office/powerpoint/2010/main" val="386910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1066800" y="1976670"/>
            <a:ext cx="10058400" cy="48042"/>
          </a:xfrm>
        </p:spPr>
        <p:txBody>
          <a:bodyPr>
            <a:noAutofit/>
          </a:bodyPr>
          <a:lstStyle/>
          <a:p>
            <a:pPr algn="ctr"/>
            <a:br>
              <a:rPr lang="en-US" sz="2400" b="1" dirty="0">
                <a:solidFill>
                  <a:srgbClr val="5CC6D6"/>
                </a:solidFill>
              </a:rPr>
            </a:br>
            <a:r>
              <a:rPr lang="en-US" sz="2800" b="1" dirty="0">
                <a:solidFill>
                  <a:schemeClr val="accent1"/>
                </a:solidFill>
              </a:rPr>
              <a:t>Selling, Serving or Dispensing Alcoholic Beverages Through Windows or Doors</a:t>
            </a:r>
            <a:br>
              <a:rPr lang="en-US" sz="2800" b="1" dirty="0">
                <a:solidFill>
                  <a:schemeClr val="accent1"/>
                </a:solidFill>
              </a:rPr>
            </a:br>
            <a:r>
              <a:rPr lang="fr-FR" sz="2800" b="1" dirty="0">
                <a:solidFill>
                  <a:schemeClr val="accent1"/>
                </a:solidFill>
              </a:rPr>
              <a:t>Section 5- Code Section 6-1212 (c) </a:t>
            </a:r>
            <a:br>
              <a:rPr lang="fr-FR" sz="2800" b="1" dirty="0">
                <a:solidFill>
                  <a:schemeClr val="accent1"/>
                </a:solidFill>
              </a:rPr>
            </a:br>
            <a:br>
              <a:rPr lang="en-US" sz="2800" b="1" dirty="0">
                <a:solidFill>
                  <a:schemeClr val="accent1"/>
                </a:solidFill>
              </a:rPr>
            </a:br>
            <a:br>
              <a:rPr lang="en-US" sz="2800" b="1" dirty="0">
                <a:solidFill>
                  <a:schemeClr val="accent1"/>
                </a:solidFill>
              </a:rPr>
            </a:br>
            <a:br>
              <a:rPr lang="en-US" sz="2400" b="1" dirty="0">
                <a:solidFill>
                  <a:srgbClr val="5CC6D6"/>
                </a:solidFill>
              </a:rPr>
            </a:br>
            <a:r>
              <a:rPr lang="en-US" sz="2400" b="1" dirty="0">
                <a:solidFill>
                  <a:srgbClr val="5CC6D6"/>
                </a:solidFill>
              </a:rPr>
              <a:t> </a:t>
            </a:r>
            <a:br>
              <a:rPr lang="en-US" sz="2400" b="1" dirty="0">
                <a:solidFill>
                  <a:srgbClr val="5CC6D6"/>
                </a:solidFill>
              </a:rPr>
            </a:br>
            <a:endParaRPr lang="en-US" sz="2400" b="1" dirty="0">
              <a:solidFill>
                <a:srgbClr val="5CC6D6"/>
              </a:solidFill>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1066800" y="2735271"/>
            <a:ext cx="7207188" cy="3190515"/>
          </a:xfrm>
        </p:spPr>
        <p:txBody>
          <a:bodyPr>
            <a:normAutofit/>
          </a:bodyPr>
          <a:lstStyle/>
          <a:p>
            <a:pPr marL="0" indent="0">
              <a:buNone/>
            </a:pPr>
            <a:r>
              <a:rPr lang="en-US" sz="2400" b="1" dirty="0">
                <a:solidFill>
                  <a:schemeClr val="accent1"/>
                </a:solidFill>
                <a:latin typeface="Calibri" panose="020F0502020204030204" pitchFamily="34" charset="0"/>
                <a:cs typeface="Calibri" panose="020F0502020204030204" pitchFamily="34" charset="0"/>
              </a:rPr>
              <a:t>Purpose</a:t>
            </a:r>
          </a:p>
          <a:p>
            <a:pPr marL="0" indent="0">
              <a:buNone/>
            </a:pPr>
            <a:r>
              <a:rPr lang="en-US" sz="1800" dirty="0">
                <a:solidFill>
                  <a:srgbClr val="344529"/>
                </a:solidFill>
                <a:latin typeface="Calibri" panose="020F0502020204030204" pitchFamily="34" charset="0"/>
                <a:cs typeface="Calibri" panose="020F0502020204030204" pitchFamily="34" charset="0"/>
              </a:rPr>
              <a:t>With the exception of Class D ( Package stores) license holders, no licensee may sell or permit the sale or dispensation of alcoholic beverages through windows, doors, or other openings to sidewalks, parking lots, or to any other area outside the licensed premises, excluding approved adjacent patios.</a:t>
            </a:r>
          </a:p>
          <a:p>
            <a:pPr marL="0" indent="0">
              <a:buNone/>
            </a:pPr>
            <a:r>
              <a:rPr lang="en-US" sz="1800" dirty="0">
                <a:solidFill>
                  <a:srgbClr val="344529"/>
                </a:solidFill>
                <a:latin typeface="Calibri" panose="020F0502020204030204" pitchFamily="34" charset="0"/>
                <a:cs typeface="Calibri" panose="020F0502020204030204" pitchFamily="34" charset="0"/>
              </a:rPr>
              <a:t>*The City’s Festival Ordinance shall pre-empt the above restrictions in some instances.  </a:t>
            </a:r>
          </a:p>
        </p:txBody>
      </p:sp>
      <p:pic>
        <p:nvPicPr>
          <p:cNvPr id="3076" name="Picture 4" descr="Philly starts inspections of 'stop-and-gos' seeking to continue alcohol  sales - WHYY">
            <a:extLst>
              <a:ext uri="{FF2B5EF4-FFF2-40B4-BE49-F238E27FC236}">
                <a16:creationId xmlns:a16="http://schemas.microsoft.com/office/drawing/2014/main" id="{13C89728-126E-1C5F-DE60-0622FAFD3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699" y="4321898"/>
            <a:ext cx="3089764" cy="20598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 look at the 3-strikes-you're-closed policy for reopened New York City bars  and restaurants - ABC News">
            <a:extLst>
              <a:ext uri="{FF2B5EF4-FFF2-40B4-BE49-F238E27FC236}">
                <a16:creationId xmlns:a16="http://schemas.microsoft.com/office/drawing/2014/main" id="{97781E7C-1558-2152-0B71-A59261410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699" y="2483456"/>
            <a:ext cx="3089764" cy="173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3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533400" y="544010"/>
            <a:ext cx="11125200" cy="1629810"/>
          </a:xfrm>
        </p:spPr>
        <p:txBody>
          <a:bodyPr>
            <a:normAutofit fontScale="90000"/>
          </a:bodyPr>
          <a:lstStyle/>
          <a:p>
            <a:pPr algn="ctr"/>
            <a:br>
              <a:rPr lang="en-US" sz="2700" b="1" dirty="0">
                <a:solidFill>
                  <a:schemeClr val="accent1"/>
                </a:solidFill>
              </a:rPr>
            </a:br>
            <a:r>
              <a:rPr lang="en-US" sz="3100" b="1" dirty="0">
                <a:solidFill>
                  <a:schemeClr val="accent1"/>
                </a:solidFill>
              </a:rPr>
              <a:t>Alcohol Review Committee</a:t>
            </a:r>
            <a:br>
              <a:rPr lang="en-US" sz="3100" b="1" dirty="0">
                <a:solidFill>
                  <a:schemeClr val="accent1"/>
                </a:solidFill>
              </a:rPr>
            </a:br>
            <a:r>
              <a:rPr lang="fr-FR" sz="3100" b="1" dirty="0">
                <a:solidFill>
                  <a:schemeClr val="accent1"/>
                </a:solidFill>
              </a:rPr>
              <a:t>Section 12- Code Section 6-1205 (d) (1) (2)</a:t>
            </a:r>
            <a:br>
              <a:rPr lang="fr-FR" sz="3100" b="1" dirty="0">
                <a:solidFill>
                  <a:schemeClr val="accent1"/>
                </a:solidFill>
              </a:rPr>
            </a:br>
            <a:br>
              <a:rPr lang="en-US" sz="3100" b="1" dirty="0">
                <a:solidFill>
                  <a:schemeClr val="accent1"/>
                </a:solidFill>
              </a:rPr>
            </a:br>
            <a:br>
              <a:rPr lang="en-US" sz="3100" b="1" i="1" dirty="0">
                <a:solidFill>
                  <a:srgbClr val="5CC6D6"/>
                </a:solidFill>
              </a:rPr>
            </a:br>
            <a:endParaRPr lang="en-US" sz="3100" b="1" i="1" dirty="0">
              <a:solidFill>
                <a:srgbClr val="5CC6D6"/>
              </a:solidFill>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647687" y="1797372"/>
            <a:ext cx="10058400" cy="1900778"/>
          </a:xfrm>
        </p:spPr>
        <p:txBody>
          <a:bodyPr>
            <a:normAutofit lnSpcReduction="10000"/>
          </a:bodyPr>
          <a:lstStyle/>
          <a:p>
            <a:pPr marL="0" indent="0">
              <a:buNone/>
            </a:pPr>
            <a:r>
              <a:rPr lang="en-US" sz="2400" b="1" dirty="0">
                <a:solidFill>
                  <a:schemeClr val="accent1"/>
                </a:solidFill>
                <a:latin typeface="Calibri" panose="020F0502020204030204" pitchFamily="34" charset="0"/>
                <a:cs typeface="Calibri" panose="020F0502020204030204" pitchFamily="34" charset="0"/>
              </a:rPr>
              <a:t>Purpose</a:t>
            </a:r>
            <a:endParaRPr lang="en-US" sz="2400" dirty="0">
              <a:solidFill>
                <a:srgbClr val="2B3922"/>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dirty="0">
                <a:solidFill>
                  <a:srgbClr val="2B3922"/>
                </a:solidFill>
                <a:latin typeface="Calibri" panose="020F0502020204030204" pitchFamily="34" charset="0"/>
                <a:cs typeface="Calibri" panose="020F0502020204030204" pitchFamily="34" charset="0"/>
              </a:rPr>
              <a:t>Establish Alcohol Review Committee (ARC) to collaborate with City staff and outside agencies involved in the alcohol licensure process to improve efficiency of the application process.</a:t>
            </a:r>
          </a:p>
          <a:p>
            <a:pPr>
              <a:buFont typeface="Arial" panose="020B0604020202020204" pitchFamily="34" charset="0"/>
              <a:buChar char="•"/>
            </a:pPr>
            <a:r>
              <a:rPr lang="en-US" sz="1800" dirty="0">
                <a:solidFill>
                  <a:srgbClr val="2B3922"/>
                </a:solidFill>
                <a:latin typeface="Calibri" panose="020F0502020204030204" pitchFamily="34" charset="0"/>
                <a:cs typeface="Calibri" panose="020F0502020204030204" pitchFamily="34" charset="0"/>
              </a:rPr>
              <a:t>Streamline process with City staff and outside agencies involved. </a:t>
            </a:r>
          </a:p>
          <a:p>
            <a:pPr>
              <a:buFont typeface="Arial" panose="020B0604020202020204" pitchFamily="34" charset="0"/>
              <a:buChar char="•"/>
            </a:pPr>
            <a:r>
              <a:rPr lang="en-US" sz="1800" dirty="0">
                <a:solidFill>
                  <a:srgbClr val="2B3922"/>
                </a:solidFill>
                <a:latin typeface="Calibri" panose="020F0502020204030204" pitchFamily="34" charset="0"/>
                <a:cs typeface="Calibri" panose="020F0502020204030204" pitchFamily="34" charset="0"/>
              </a:rPr>
              <a:t>Ensure all regulatory requirements are met prior to consideration by City Council.  </a:t>
            </a:r>
          </a:p>
        </p:txBody>
      </p:sp>
      <p:sp>
        <p:nvSpPr>
          <p:cNvPr id="4" name="Content Placeholder 2">
            <a:extLst>
              <a:ext uri="{FF2B5EF4-FFF2-40B4-BE49-F238E27FC236}">
                <a16:creationId xmlns:a16="http://schemas.microsoft.com/office/drawing/2014/main" id="{3F2517DB-E7B0-D306-140F-261D72A34C8C}"/>
              </a:ext>
            </a:extLst>
          </p:cNvPr>
          <p:cNvSpPr txBox="1">
            <a:spLocks/>
          </p:cNvSpPr>
          <p:nvPr/>
        </p:nvSpPr>
        <p:spPr>
          <a:xfrm>
            <a:off x="943510" y="4071052"/>
            <a:ext cx="4219333" cy="2379393"/>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ABC Unit</a:t>
            </a:r>
          </a:p>
          <a:p>
            <a:pPr>
              <a:lnSpc>
                <a:spcPct val="10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Code Compliance</a:t>
            </a:r>
          </a:p>
          <a:p>
            <a:pPr>
              <a:lnSpc>
                <a:spcPct val="10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Clerk of Council</a:t>
            </a:r>
          </a:p>
          <a:p>
            <a:pPr>
              <a:lnSpc>
                <a:spcPct val="10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City Manager’s Administrative Office</a:t>
            </a:r>
          </a:p>
          <a:p>
            <a:pPr>
              <a:lnSpc>
                <a:spcPct val="10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Fire Marshal’s Office </a:t>
            </a:r>
          </a:p>
          <a:p>
            <a:pPr>
              <a:lnSpc>
                <a:spcPct val="10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State Departments of Public Health &amp; Agriculture</a:t>
            </a:r>
          </a:p>
        </p:txBody>
      </p:sp>
      <p:sp>
        <p:nvSpPr>
          <p:cNvPr id="6" name="TextBox 5">
            <a:extLst>
              <a:ext uri="{FF2B5EF4-FFF2-40B4-BE49-F238E27FC236}">
                <a16:creationId xmlns:a16="http://schemas.microsoft.com/office/drawing/2014/main" id="{C88C667A-8B7B-42FD-07C8-A7A91DBA3190}"/>
              </a:ext>
            </a:extLst>
          </p:cNvPr>
          <p:cNvSpPr txBox="1"/>
          <p:nvPr/>
        </p:nvSpPr>
        <p:spPr>
          <a:xfrm>
            <a:off x="5282587" y="4209862"/>
            <a:ext cx="5014731" cy="1900777"/>
          </a:xfrm>
          <a:prstGeom prst="rect">
            <a:avLst/>
          </a:prstGeom>
          <a:noFill/>
        </p:spPr>
        <p:txBody>
          <a:bodyPr wrap="square" lIns="91440" tIns="45720" rIns="91440" bIns="45720" anchor="t">
            <a:spAutoFit/>
          </a:bodyPr>
          <a:lstStyle/>
          <a:p>
            <a:pPr>
              <a:lnSpc>
                <a:spcPct val="150000"/>
              </a:lnSpc>
              <a:buFont typeface="Wingdings" panose="05000000000000000000" pitchFamily="2" charset="2"/>
              <a:buChar char="v"/>
            </a:pPr>
            <a:r>
              <a:rPr lang="en-US" sz="1600" dirty="0">
                <a:solidFill>
                  <a:srgbClr val="2E3722"/>
                </a:solidFill>
                <a:latin typeface="Calibri"/>
                <a:cs typeface="Calibri"/>
              </a:rPr>
              <a:t> City of Savannah Department of Revenue</a:t>
            </a:r>
            <a:endParaRPr lang="en-US" dirty="0">
              <a:latin typeface="Calibri"/>
              <a:cs typeface="Calibri"/>
            </a:endParaRPr>
          </a:p>
          <a:p>
            <a:pPr>
              <a:lnSpc>
                <a:spcPct val="15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Human Services</a:t>
            </a:r>
          </a:p>
          <a:p>
            <a:pPr>
              <a:lnSpc>
                <a:spcPct val="15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Planning, Zoning and Urban Design</a:t>
            </a:r>
          </a:p>
          <a:p>
            <a:pPr>
              <a:lnSpc>
                <a:spcPct val="150000"/>
              </a:lnSpc>
              <a:buFont typeface="Wingdings" panose="05000000000000000000" pitchFamily="2" charset="2"/>
              <a:buChar char="v"/>
            </a:pPr>
            <a:r>
              <a:rPr lang="en-US" sz="1600" dirty="0">
                <a:solidFill>
                  <a:srgbClr val="2E3722"/>
                </a:solidFill>
                <a:latin typeface="Calibri" panose="020F0502020204030204" pitchFamily="34" charset="0"/>
                <a:cs typeface="Calibri" panose="020F0502020204030204" pitchFamily="34" charset="0"/>
              </a:rPr>
              <a:t> Development Services</a:t>
            </a:r>
          </a:p>
          <a:p>
            <a:pPr marL="285750" indent="-285750">
              <a:lnSpc>
                <a:spcPct val="150000"/>
              </a:lnSpc>
              <a:buFont typeface="Wingdings" panose="05000000000000000000" pitchFamily="2" charset="2"/>
              <a:buChar char="v"/>
            </a:pPr>
            <a:r>
              <a:rPr lang="en-US" sz="1600" dirty="0">
                <a:latin typeface="Calibri" panose="020F0502020204030204" pitchFamily="34" charset="0"/>
                <a:cs typeface="Calibri" panose="020F0502020204030204" pitchFamily="34" charset="0"/>
              </a:rPr>
              <a:t>DPH</a:t>
            </a:r>
          </a:p>
        </p:txBody>
      </p:sp>
      <p:sp>
        <p:nvSpPr>
          <p:cNvPr id="10" name="TextBox 9">
            <a:extLst>
              <a:ext uri="{FF2B5EF4-FFF2-40B4-BE49-F238E27FC236}">
                <a16:creationId xmlns:a16="http://schemas.microsoft.com/office/drawing/2014/main" id="{6BEB4275-8373-490D-E841-A6EDCFDEC891}"/>
              </a:ext>
            </a:extLst>
          </p:cNvPr>
          <p:cNvSpPr txBox="1"/>
          <p:nvPr/>
        </p:nvSpPr>
        <p:spPr>
          <a:xfrm>
            <a:off x="434699" y="3771125"/>
            <a:ext cx="6094070" cy="369332"/>
          </a:xfrm>
          <a:prstGeom prst="rect">
            <a:avLst/>
          </a:prstGeom>
          <a:noFill/>
        </p:spPr>
        <p:txBody>
          <a:bodyPr wrap="square">
            <a:spAutoFit/>
          </a:bodyPr>
          <a:lstStyle/>
          <a:p>
            <a:pPr marL="0" indent="0">
              <a:buNone/>
            </a:pPr>
            <a:r>
              <a:rPr lang="en-US" b="1" dirty="0">
                <a:solidFill>
                  <a:schemeClr val="accent1"/>
                </a:solidFill>
                <a:cs typeface="Calibri" panose="020F0502020204030204" pitchFamily="34" charset="0"/>
              </a:rPr>
              <a:t>    Proposed Committee Representatives</a:t>
            </a:r>
          </a:p>
        </p:txBody>
      </p:sp>
      <p:pic>
        <p:nvPicPr>
          <p:cNvPr id="5" name="Picture 4">
            <a:extLst>
              <a:ext uri="{FF2B5EF4-FFF2-40B4-BE49-F238E27FC236}">
                <a16:creationId xmlns:a16="http://schemas.microsoft.com/office/drawing/2014/main" id="{684C750E-2CE0-DC89-CF4C-720D935A20CE}"/>
              </a:ext>
            </a:extLst>
          </p:cNvPr>
          <p:cNvPicPr>
            <a:picLocks noChangeAspect="1"/>
          </p:cNvPicPr>
          <p:nvPr/>
        </p:nvPicPr>
        <p:blipFill>
          <a:blip r:embed="rId2"/>
          <a:stretch>
            <a:fillRect/>
          </a:stretch>
        </p:blipFill>
        <p:spPr>
          <a:xfrm>
            <a:off x="9931791" y="514387"/>
            <a:ext cx="1880528" cy="1792716"/>
          </a:xfrm>
          <a:prstGeom prst="rect">
            <a:avLst/>
          </a:prstGeom>
        </p:spPr>
      </p:pic>
    </p:spTree>
    <p:extLst>
      <p:ext uri="{BB962C8B-B14F-4D97-AF65-F5344CB8AC3E}">
        <p14:creationId xmlns:p14="http://schemas.microsoft.com/office/powerpoint/2010/main" val="158006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6C3A-F3FE-9D13-C4F4-8D5F6DA6FC1E}"/>
              </a:ext>
            </a:extLst>
          </p:cNvPr>
          <p:cNvSpPr>
            <a:spLocks noGrp="1"/>
          </p:cNvSpPr>
          <p:nvPr>
            <p:ph type="title"/>
          </p:nvPr>
        </p:nvSpPr>
        <p:spPr>
          <a:xfrm>
            <a:off x="1066800" y="642594"/>
            <a:ext cx="10058400" cy="1138705"/>
          </a:xfrm>
        </p:spPr>
        <p:txBody>
          <a:bodyPr>
            <a:noAutofit/>
          </a:bodyPr>
          <a:lstStyle/>
          <a:p>
            <a:pPr algn="ctr"/>
            <a:r>
              <a:rPr lang="en-US" sz="2800" b="1" dirty="0">
                <a:solidFill>
                  <a:schemeClr val="accent1"/>
                </a:solidFill>
                <a:latin typeface="Calibri" panose="020F0502020204030204" pitchFamily="34" charset="0"/>
                <a:cs typeface="Calibri" panose="020F0502020204030204" pitchFamily="34" charset="0"/>
              </a:rPr>
              <a:t>Alcohol License Waiting Periods</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Section 3- Code Section 6-1207 (b)(11)</a:t>
            </a:r>
            <a:br>
              <a:rPr lang="en-US" sz="2800" b="1" dirty="0">
                <a:solidFill>
                  <a:schemeClr val="accent1"/>
                </a:solidFill>
                <a:latin typeface="Calibri" panose="020F0502020204030204" pitchFamily="34" charset="0"/>
                <a:cs typeface="Calibri" panose="020F0502020204030204" pitchFamily="34" charset="0"/>
              </a:rPr>
            </a:br>
            <a:r>
              <a:rPr lang="fr-FR" sz="2800" b="1" dirty="0">
                <a:solidFill>
                  <a:schemeClr val="accent1"/>
                </a:solidFill>
                <a:latin typeface="Calibri" panose="020F0502020204030204" pitchFamily="34" charset="0"/>
                <a:cs typeface="Calibri" panose="020F0502020204030204" pitchFamily="34" charset="0"/>
              </a:rPr>
              <a:t>Section 4- Code Section 6-1207 (e) (1 a-b)(2) </a:t>
            </a:r>
            <a:br>
              <a:rPr lang="fr-FR" sz="3600" b="1" dirty="0">
                <a:solidFill>
                  <a:schemeClr val="accent1"/>
                </a:solidFill>
              </a:rPr>
            </a:br>
            <a:endParaRPr lang="en-US" sz="2800" i="1" dirty="0">
              <a:solidFill>
                <a:schemeClr val="accent1"/>
              </a:solidFill>
            </a:endParaRPr>
          </a:p>
        </p:txBody>
      </p:sp>
      <p:sp>
        <p:nvSpPr>
          <p:cNvPr id="3" name="Content Placeholder 2">
            <a:extLst>
              <a:ext uri="{FF2B5EF4-FFF2-40B4-BE49-F238E27FC236}">
                <a16:creationId xmlns:a16="http://schemas.microsoft.com/office/drawing/2014/main" id="{48C8F2B3-C7F5-B28B-1F19-62F99C0F6927}"/>
              </a:ext>
            </a:extLst>
          </p:cNvPr>
          <p:cNvSpPr>
            <a:spLocks noGrp="1"/>
          </p:cNvSpPr>
          <p:nvPr>
            <p:ph idx="1"/>
          </p:nvPr>
        </p:nvSpPr>
        <p:spPr>
          <a:xfrm>
            <a:off x="958788" y="2103120"/>
            <a:ext cx="10166412" cy="4112286"/>
          </a:xfrm>
        </p:spPr>
        <p:txBody>
          <a:bodyPr vert="horz" lIns="91440" tIns="45720" rIns="91440" bIns="45720" rtlCol="0" anchor="t">
            <a:normAutofit fontScale="92500" lnSpcReduction="10000"/>
          </a:bodyPr>
          <a:lstStyle/>
          <a:p>
            <a:pPr marL="0" indent="0">
              <a:buNone/>
            </a:pPr>
            <a:r>
              <a:rPr lang="en-US" b="1" dirty="0"/>
              <a:t>Waiting Periods (Revocation) Proposed Revisions:</a:t>
            </a:r>
          </a:p>
          <a:p>
            <a:pPr>
              <a:buFont typeface="Arial" panose="020B0604020202020204" pitchFamily="34" charset="0"/>
              <a:buChar char="•"/>
            </a:pPr>
            <a:r>
              <a:rPr lang="en-US" dirty="0"/>
              <a:t>When any license is revoked as provided under this article, no further license shall be issued to such license holder for a period of 24 months from the date of revocation.</a:t>
            </a:r>
          </a:p>
          <a:p>
            <a:pPr>
              <a:buFont typeface="Arial" panose="020B0604020202020204" pitchFamily="34" charset="0"/>
              <a:buChar char="•"/>
            </a:pPr>
            <a:r>
              <a:rPr lang="en-US" dirty="0"/>
              <a:t>Upon two license revocations for a specific premises within a 24-month period, no further license shall be issued for the subject premises to any person, firm, or corporation at such location for a period of six months from the date of the most recent revocation.</a:t>
            </a:r>
          </a:p>
          <a:p>
            <a:pPr marL="0" indent="0">
              <a:buNone/>
            </a:pPr>
            <a:r>
              <a:rPr lang="en-US" b="1" dirty="0"/>
              <a:t>Waiting periods (Denials)</a:t>
            </a:r>
            <a:r>
              <a:rPr kumimoji="0" lang="en-US" sz="1500" b="1" i="0" u="none" strike="noStrike" kern="1200" cap="none" spc="0" normalizeH="0" baseline="0" noProof="0" dirty="0">
                <a:ln>
                  <a:noFill/>
                </a:ln>
                <a:solidFill>
                  <a:prstClr val="black"/>
                </a:solidFill>
                <a:effectLst/>
                <a:uLnTx/>
                <a:uFillTx/>
                <a:latin typeface="Century Gothic" panose="020F0302020204030204"/>
                <a:ea typeface="+mn-ea"/>
                <a:cs typeface="+mn-cs"/>
              </a:rPr>
              <a:t> Proposed New Language: </a:t>
            </a:r>
            <a:endParaRPr lang="en-US" dirty="0"/>
          </a:p>
          <a:p>
            <a:pPr>
              <a:buFont typeface="Arial" panose="020B0604020202020204" pitchFamily="34" charset="0"/>
              <a:buChar char="•"/>
            </a:pPr>
            <a:r>
              <a:rPr lang="en-US" dirty="0"/>
              <a:t>When a license is denied by the Mayor and Aldermen pursuant to the provisions of this Article, no license shall be issued to such ABL Applicant or Responsible ABL Applicant for the premises subject to the ABL denied application for a period of twelve (12) months from the date of denial.</a:t>
            </a:r>
          </a:p>
          <a:p>
            <a:pPr marL="0" indent="0">
              <a:buNone/>
            </a:pPr>
            <a:r>
              <a:rPr lang="en-US" b="1" dirty="0"/>
              <a:t>Waiting Periods (Surrender) Repeal and Replace Language: </a:t>
            </a:r>
          </a:p>
          <a:p>
            <a:pPr>
              <a:buFont typeface="Arial" panose="020B0604020202020204" pitchFamily="34" charset="0"/>
              <a:buChar char="•"/>
            </a:pPr>
            <a:r>
              <a:rPr lang="en-US" dirty="0"/>
              <a:t>For occasions on which the applicant, manager, or any person with a financial interest in the establishment has voluntarily surrendered an alcoholic beverage license issued by the city, no license shall be issued to such person at subject location for a period of twelve (12) months immediately following the surrender.  Licensees may surrender 14 days prior to revocation proceedings.</a:t>
            </a:r>
          </a:p>
        </p:txBody>
      </p:sp>
    </p:spTree>
    <p:extLst>
      <p:ext uri="{BB962C8B-B14F-4D97-AF65-F5344CB8AC3E}">
        <p14:creationId xmlns:p14="http://schemas.microsoft.com/office/powerpoint/2010/main" val="335907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CBEB-FFD0-A927-E53C-FAF5E64E739C}"/>
              </a:ext>
            </a:extLst>
          </p:cNvPr>
          <p:cNvSpPr>
            <a:spLocks noGrp="1"/>
          </p:cNvSpPr>
          <p:nvPr>
            <p:ph type="title"/>
          </p:nvPr>
        </p:nvSpPr>
        <p:spPr>
          <a:xfrm>
            <a:off x="1066800" y="1104405"/>
            <a:ext cx="10058400" cy="605642"/>
          </a:xfrm>
        </p:spPr>
        <p:txBody>
          <a:bodyPr>
            <a:normAutofit fontScale="90000"/>
          </a:bodyPr>
          <a:lstStyle/>
          <a:p>
            <a:pPr algn="ctr"/>
            <a:br>
              <a:rPr lang="en-US" sz="3200" b="1" dirty="0">
                <a:solidFill>
                  <a:srgbClr val="57903F"/>
                </a:solidFill>
              </a:rPr>
            </a:br>
            <a:r>
              <a:rPr lang="en-US" sz="3200" b="1" dirty="0">
                <a:solidFill>
                  <a:srgbClr val="57903F"/>
                </a:solidFill>
              </a:rPr>
              <a:t>Transitional Permit</a:t>
            </a:r>
            <a:br>
              <a:rPr lang="en-US" sz="3200" dirty="0">
                <a:solidFill>
                  <a:srgbClr val="57903F"/>
                </a:solidFill>
              </a:rPr>
            </a:br>
            <a:r>
              <a:rPr lang="en-US" sz="3200" i="1" dirty="0">
                <a:solidFill>
                  <a:srgbClr val="57903F"/>
                </a:solidFill>
              </a:rPr>
              <a:t>Class K- </a:t>
            </a:r>
            <a:r>
              <a:rPr lang="fr-FR" sz="3200" i="1" dirty="0">
                <a:solidFill>
                  <a:srgbClr val="57903F"/>
                </a:solidFill>
              </a:rPr>
              <a:t> </a:t>
            </a:r>
            <a:br>
              <a:rPr lang="fr-FR" sz="3200" i="1" dirty="0">
                <a:solidFill>
                  <a:srgbClr val="57903F"/>
                </a:solidFill>
              </a:rPr>
            </a:br>
            <a:r>
              <a:rPr lang="fr-FR" sz="3200" b="1" i="1" dirty="0">
                <a:solidFill>
                  <a:srgbClr val="57903F"/>
                </a:solidFill>
              </a:rPr>
              <a:t>Section 10- Code Section 6-1209 (w) ( 1-4) </a:t>
            </a:r>
            <a:br>
              <a:rPr lang="fr-FR" sz="3200" i="1" dirty="0">
                <a:solidFill>
                  <a:srgbClr val="57903F"/>
                </a:solidFill>
              </a:rPr>
            </a:br>
            <a:br>
              <a:rPr lang="en-US" dirty="0"/>
            </a:br>
            <a:endParaRPr lang="en-US" dirty="0"/>
          </a:p>
        </p:txBody>
      </p:sp>
      <p:sp>
        <p:nvSpPr>
          <p:cNvPr id="3" name="Content Placeholder 2">
            <a:extLst>
              <a:ext uri="{FF2B5EF4-FFF2-40B4-BE49-F238E27FC236}">
                <a16:creationId xmlns:a16="http://schemas.microsoft.com/office/drawing/2014/main" id="{F04DF7D7-951E-C45F-D568-31EC0281D695}"/>
              </a:ext>
            </a:extLst>
          </p:cNvPr>
          <p:cNvSpPr>
            <a:spLocks noGrp="1"/>
          </p:cNvSpPr>
          <p:nvPr>
            <p:ph idx="1"/>
          </p:nvPr>
        </p:nvSpPr>
        <p:spPr>
          <a:xfrm>
            <a:off x="693937" y="1544716"/>
            <a:ext cx="10618519" cy="4929988"/>
          </a:xfrm>
        </p:spPr>
        <p:txBody>
          <a:bodyPr>
            <a:normAutofit fontScale="70000" lnSpcReduction="20000"/>
          </a:bodyPr>
          <a:lstStyle/>
          <a:p>
            <a:pPr marL="0" indent="0">
              <a:buNone/>
            </a:pPr>
            <a:endParaRPr lang="en-US" sz="1800" b="1" dirty="0">
              <a:solidFill>
                <a:srgbClr val="57903F"/>
              </a:solidFill>
            </a:endParaRPr>
          </a:p>
          <a:p>
            <a:pPr marL="0" indent="0">
              <a:buNone/>
            </a:pPr>
            <a:r>
              <a:rPr lang="en-US" sz="1800" b="1" dirty="0">
                <a:solidFill>
                  <a:srgbClr val="57903F"/>
                </a:solidFill>
              </a:rPr>
              <a:t>Purpose</a:t>
            </a:r>
          </a:p>
          <a:p>
            <a:pPr>
              <a:buFont typeface="Arial" panose="020B0604020202020204" pitchFamily="34" charset="0"/>
              <a:buChar char="•"/>
            </a:pPr>
            <a:r>
              <a:rPr lang="en-US" dirty="0"/>
              <a:t>Transitional permit - Class C licensees shall obtain if they suspend food service, particularly during night or early morning hours.  </a:t>
            </a:r>
          </a:p>
          <a:p>
            <a:pPr>
              <a:buFont typeface="Arial" panose="020B0604020202020204" pitchFamily="34" charset="0"/>
              <a:buChar char="•"/>
            </a:pPr>
            <a:r>
              <a:rPr lang="en-US" dirty="0"/>
              <a:t>Any Class C licensee operating under such model, whether partially or fully suspending food service, shall be required to obtain a transitional permit.  Additional factors indicative of transitional activity include, but are not limited to, charging an entry fee during certain, but not all, times, utilizing security staff at certain, but not all, times, and otherwise operating as a restaurant but transitioning to a bar during certain hours, particularly at night, as the terms “restaurant” and “bar” are commonly understood. </a:t>
            </a:r>
          </a:p>
          <a:p>
            <a:pPr>
              <a:buFont typeface="Arial" panose="020B0604020202020204" pitchFamily="34" charset="0"/>
              <a:buChar char="•"/>
            </a:pPr>
            <a:r>
              <a:rPr lang="en-US" dirty="0"/>
              <a:t>Required for existing and new alcohol establishments seeking transition privileges. </a:t>
            </a:r>
          </a:p>
          <a:p>
            <a:pPr>
              <a:buFont typeface="Arial" panose="020B0604020202020204" pitchFamily="34" charset="0"/>
              <a:buChar char="•"/>
            </a:pPr>
            <a:r>
              <a:rPr lang="en-US" dirty="0"/>
              <a:t>Any existing establishment operating without an Alcohol Transitional Permit will be cited under code section 6-1209(w)(1-4). </a:t>
            </a:r>
          </a:p>
          <a:p>
            <a:pPr marL="0" indent="0">
              <a:buNone/>
            </a:pPr>
            <a:r>
              <a:rPr lang="en-US" b="1" dirty="0"/>
              <a:t>The following guidelines will be permitted during the transitional phase:</a:t>
            </a:r>
          </a:p>
          <a:p>
            <a:pPr>
              <a:buFont typeface="Arial" panose="020B0604020202020204" pitchFamily="34" charset="0"/>
              <a:buChar char="•"/>
            </a:pPr>
            <a:r>
              <a:rPr lang="en-US" dirty="0"/>
              <a:t>Cease or modify food sales</a:t>
            </a:r>
          </a:p>
          <a:p>
            <a:pPr>
              <a:buFont typeface="Arial" panose="020B0604020202020204" pitchFamily="34" charset="0"/>
              <a:buChar char="•"/>
            </a:pPr>
            <a:r>
              <a:rPr lang="en-US" dirty="0"/>
              <a:t>Entry fee </a:t>
            </a:r>
          </a:p>
          <a:p>
            <a:pPr>
              <a:buFont typeface="Arial" panose="020B0604020202020204" pitchFamily="34" charset="0"/>
              <a:buChar char="•"/>
            </a:pPr>
            <a:r>
              <a:rPr lang="en-US" dirty="0"/>
              <a:t>Employment of Security Staff (armed/unarmed)</a:t>
            </a:r>
          </a:p>
          <a:p>
            <a:pPr>
              <a:buFont typeface="Arial" panose="020B0604020202020204" pitchFamily="34" charset="0"/>
              <a:buChar char="•"/>
            </a:pPr>
            <a:r>
              <a:rPr lang="en-US" dirty="0"/>
              <a:t>Surveillance Cameras </a:t>
            </a:r>
          </a:p>
          <a:p>
            <a:pPr marL="0" indent="0">
              <a:buNone/>
            </a:pPr>
            <a:r>
              <a:rPr lang="en-US" b="1" dirty="0"/>
              <a:t>The Transitional Permit will require: </a:t>
            </a:r>
          </a:p>
          <a:p>
            <a:pPr>
              <a:buFont typeface="Arial" panose="020B0604020202020204" pitchFamily="34" charset="0"/>
              <a:buChar char="•"/>
            </a:pPr>
            <a:r>
              <a:rPr lang="en-US" dirty="0"/>
              <a:t>No one under 21 years of age allowed on premise during transitional hours.</a:t>
            </a:r>
          </a:p>
          <a:p>
            <a:pPr>
              <a:buFont typeface="Arial" panose="020B0604020202020204" pitchFamily="34" charset="0"/>
              <a:buChar char="•"/>
            </a:pPr>
            <a:r>
              <a:rPr lang="en-US" dirty="0"/>
              <a:t>Alcohol Transitional Permit Application along with payment of $1,500 dollars paid to the City’s Revenue Department</a:t>
            </a:r>
          </a:p>
          <a:p>
            <a:pPr>
              <a:buFont typeface="Arial" panose="020B0604020202020204" pitchFamily="34" charset="0"/>
              <a:buChar char="•"/>
            </a:pPr>
            <a:r>
              <a:rPr lang="en-US" dirty="0"/>
              <a:t>Only current ABL/Responsible ABL applicants can apply for Transitional Permit</a:t>
            </a:r>
          </a:p>
          <a:p>
            <a:pPr>
              <a:buFont typeface="Arial" panose="020B0604020202020204" pitchFamily="34" charset="0"/>
              <a:buChar char="•"/>
            </a:pPr>
            <a:r>
              <a:rPr lang="en-US" dirty="0"/>
              <a:t>Additional Public Safety Plan must be turned into the SPD’s Alcohol Beverage Compliance (ABC) unit at the time of permit request</a:t>
            </a:r>
          </a:p>
          <a:p>
            <a:endParaRPr lang="en-US" dirty="0"/>
          </a:p>
          <a:p>
            <a:endParaRPr lang="en-US" dirty="0"/>
          </a:p>
        </p:txBody>
      </p:sp>
    </p:spTree>
    <p:extLst>
      <p:ext uri="{BB962C8B-B14F-4D97-AF65-F5344CB8AC3E}">
        <p14:creationId xmlns:p14="http://schemas.microsoft.com/office/powerpoint/2010/main" val="120008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7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B826-3248-7283-5549-AF9F4C20B94F}"/>
              </a:ext>
            </a:extLst>
          </p:cNvPr>
          <p:cNvSpPr>
            <a:spLocks noGrp="1"/>
          </p:cNvSpPr>
          <p:nvPr>
            <p:ph type="title"/>
          </p:nvPr>
        </p:nvSpPr>
        <p:spPr>
          <a:xfrm>
            <a:off x="1066800" y="518499"/>
            <a:ext cx="10058400" cy="764175"/>
          </a:xfrm>
        </p:spPr>
        <p:txBody>
          <a:bodyPr/>
          <a:lstStyle/>
          <a:p>
            <a:pPr algn="ctr"/>
            <a:r>
              <a:rPr lang="en-US" dirty="0"/>
              <a:t>Transitional Permit Application</a:t>
            </a:r>
          </a:p>
        </p:txBody>
      </p:sp>
      <p:pic>
        <p:nvPicPr>
          <p:cNvPr id="22" name="Content Placeholder 21">
            <a:extLst>
              <a:ext uri="{FF2B5EF4-FFF2-40B4-BE49-F238E27FC236}">
                <a16:creationId xmlns:a16="http://schemas.microsoft.com/office/drawing/2014/main" id="{1DED19FF-BCB8-4838-8F37-F483D95C3BC0}"/>
              </a:ext>
            </a:extLst>
          </p:cNvPr>
          <p:cNvPicPr>
            <a:picLocks noGrp="1" noChangeAspect="1"/>
          </p:cNvPicPr>
          <p:nvPr>
            <p:ph sz="quarter" idx="4"/>
          </p:nvPr>
        </p:nvPicPr>
        <p:blipFill>
          <a:blip r:embed="rId3"/>
          <a:stretch>
            <a:fillRect/>
          </a:stretch>
        </p:blipFill>
        <p:spPr>
          <a:xfrm>
            <a:off x="6534615" y="1282674"/>
            <a:ext cx="5225585" cy="4932731"/>
          </a:xfrm>
          <a:prstGeom prst="rect">
            <a:avLst/>
          </a:prstGeom>
          <a:ln w="88900" cap="sq" cmpd="thickThin">
            <a:solidFill>
              <a:srgbClr val="000000"/>
            </a:solidFill>
            <a:prstDash val="solid"/>
            <a:miter lim="800000"/>
          </a:ln>
          <a:effectLst>
            <a:innerShdw blurRad="76200">
              <a:srgbClr val="000000"/>
            </a:innerShdw>
          </a:effectLst>
        </p:spPr>
      </p:pic>
      <p:pic>
        <p:nvPicPr>
          <p:cNvPr id="20" name="Content Placeholder 19">
            <a:extLst>
              <a:ext uri="{FF2B5EF4-FFF2-40B4-BE49-F238E27FC236}">
                <a16:creationId xmlns:a16="http://schemas.microsoft.com/office/drawing/2014/main" id="{2FDAEBEE-7EDF-4A7E-8142-E3E71F75D5CA}"/>
              </a:ext>
            </a:extLst>
          </p:cNvPr>
          <p:cNvPicPr>
            <a:picLocks noGrp="1" noChangeAspect="1"/>
          </p:cNvPicPr>
          <p:nvPr>
            <p:ph sz="half" idx="2"/>
          </p:nvPr>
        </p:nvPicPr>
        <p:blipFill>
          <a:blip r:embed="rId4"/>
          <a:stretch>
            <a:fillRect/>
          </a:stretch>
        </p:blipFill>
        <p:spPr>
          <a:xfrm>
            <a:off x="497352" y="1282674"/>
            <a:ext cx="6037263" cy="49327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464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87E2-5A49-B48A-2EF4-7E000E37D8C8}"/>
              </a:ext>
            </a:extLst>
          </p:cNvPr>
          <p:cNvSpPr>
            <a:spLocks noGrp="1"/>
          </p:cNvSpPr>
          <p:nvPr>
            <p:ph type="title"/>
          </p:nvPr>
        </p:nvSpPr>
        <p:spPr/>
        <p:txBody>
          <a:bodyPr>
            <a:normAutofit/>
          </a:bodyPr>
          <a:lstStyle/>
          <a:p>
            <a:pPr algn="ctr"/>
            <a:r>
              <a:rPr lang="en-US" sz="3200" dirty="0">
                <a:solidFill>
                  <a:srgbClr val="57903F"/>
                </a:solidFill>
              </a:rPr>
              <a:t>Server Permit Training Card </a:t>
            </a:r>
            <a:br>
              <a:rPr lang="en-US" sz="3200" dirty="0">
                <a:solidFill>
                  <a:srgbClr val="57903F"/>
                </a:solidFill>
              </a:rPr>
            </a:br>
            <a:r>
              <a:rPr lang="en-US" sz="3200" dirty="0">
                <a:solidFill>
                  <a:srgbClr val="57903F"/>
                </a:solidFill>
              </a:rPr>
              <a:t>Code Section 6-1215(a)</a:t>
            </a:r>
          </a:p>
        </p:txBody>
      </p:sp>
      <p:sp>
        <p:nvSpPr>
          <p:cNvPr id="3" name="Content Placeholder 2">
            <a:extLst>
              <a:ext uri="{FF2B5EF4-FFF2-40B4-BE49-F238E27FC236}">
                <a16:creationId xmlns:a16="http://schemas.microsoft.com/office/drawing/2014/main" id="{D1C9BF98-4A7C-C735-CA71-E8799764F8E8}"/>
              </a:ext>
            </a:extLst>
          </p:cNvPr>
          <p:cNvSpPr>
            <a:spLocks noGrp="1"/>
          </p:cNvSpPr>
          <p:nvPr>
            <p:ph idx="1"/>
          </p:nvPr>
        </p:nvSpPr>
        <p:spPr/>
        <p:txBody>
          <a:bodyPr/>
          <a:lstStyle/>
          <a:p>
            <a:pPr marL="0" indent="0">
              <a:buNone/>
            </a:pPr>
            <a:r>
              <a:rPr lang="en-US" dirty="0"/>
              <a:t>Changes to the Ordinance reflect that the Server Training Permit will be a simplified online application process, as follows:</a:t>
            </a:r>
          </a:p>
          <a:p>
            <a:pPr marL="0" indent="0">
              <a:buNone/>
            </a:pPr>
            <a:r>
              <a:rPr lang="en-US" dirty="0"/>
              <a:t>1. Alcohol server applicants will visit the City’s website, where they will register, view an online standardized alcohol awareness training course administered by the City, and complete an online alcohol awareness assessment to include human trafficking course</a:t>
            </a:r>
          </a:p>
          <a:p>
            <a:pPr marL="0" indent="0">
              <a:buNone/>
            </a:pPr>
            <a:r>
              <a:rPr lang="en-US" dirty="0"/>
              <a:t>2. Upon successful completion of the assessment, applicants will submit the training certification. </a:t>
            </a:r>
          </a:p>
          <a:p>
            <a:pPr marL="0" indent="0">
              <a:buNone/>
            </a:pPr>
            <a:r>
              <a:rPr lang="en-US" dirty="0"/>
              <a:t>3. The City will then issue to the server a Server Training Permit Card, which will be valid for five years. At the end of the five years, additional training will be required to renew. </a:t>
            </a:r>
          </a:p>
          <a:p>
            <a:pPr marL="0" indent="0">
              <a:buNone/>
            </a:pPr>
            <a:endParaRPr lang="en-US" dirty="0"/>
          </a:p>
          <a:p>
            <a:pPr marL="0" indent="0">
              <a:buNone/>
            </a:pPr>
            <a:r>
              <a:rPr lang="en-US" dirty="0"/>
              <a:t>Servers will have until January 1, 2024, to obtain their permit. </a:t>
            </a:r>
          </a:p>
          <a:p>
            <a:endParaRPr lang="en-US" dirty="0"/>
          </a:p>
        </p:txBody>
      </p:sp>
    </p:spTree>
    <p:extLst>
      <p:ext uri="{BB962C8B-B14F-4D97-AF65-F5344CB8AC3E}">
        <p14:creationId xmlns:p14="http://schemas.microsoft.com/office/powerpoint/2010/main" val="422967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E0A2-737E-BA68-ACC8-F8022B96F5A3}"/>
              </a:ext>
            </a:extLst>
          </p:cNvPr>
          <p:cNvSpPr>
            <a:spLocks noGrp="1"/>
          </p:cNvSpPr>
          <p:nvPr>
            <p:ph type="title"/>
          </p:nvPr>
        </p:nvSpPr>
        <p:spPr>
          <a:xfrm>
            <a:off x="838198" y="208333"/>
            <a:ext cx="10515600" cy="1044074"/>
          </a:xfrm>
        </p:spPr>
        <p:txBody>
          <a:bodyPr>
            <a:normAutofit fontScale="90000"/>
          </a:bodyPr>
          <a:lstStyle/>
          <a:p>
            <a:r>
              <a:rPr lang="en-US" b="1" dirty="0">
                <a:solidFill>
                  <a:schemeClr val="tx1">
                    <a:lumMod val="95000"/>
                    <a:lumOff val="5000"/>
                  </a:schemeClr>
                </a:solidFill>
              </a:rPr>
              <a:t>Alcohol Server Training </a:t>
            </a:r>
            <a:br>
              <a:rPr lang="en-US" b="1" dirty="0">
                <a:solidFill>
                  <a:schemeClr val="tx1">
                    <a:lumMod val="95000"/>
                    <a:lumOff val="5000"/>
                  </a:schemeClr>
                </a:solidFill>
              </a:rPr>
            </a:br>
            <a:r>
              <a:rPr lang="en-US" b="1" dirty="0">
                <a:solidFill>
                  <a:schemeClr val="tx1">
                    <a:lumMod val="95000"/>
                    <a:lumOff val="5000"/>
                  </a:schemeClr>
                </a:solidFill>
              </a:rPr>
              <a:t>Permit Process</a:t>
            </a:r>
          </a:p>
        </p:txBody>
      </p:sp>
      <p:sp>
        <p:nvSpPr>
          <p:cNvPr id="8" name="Text Placeholder 7">
            <a:extLst>
              <a:ext uri="{FF2B5EF4-FFF2-40B4-BE49-F238E27FC236}">
                <a16:creationId xmlns:a16="http://schemas.microsoft.com/office/drawing/2014/main" id="{EAA949D9-C5EB-4F80-371B-48B62C528397}"/>
              </a:ext>
            </a:extLst>
          </p:cNvPr>
          <p:cNvSpPr>
            <a:spLocks noGrp="1"/>
          </p:cNvSpPr>
          <p:nvPr>
            <p:ph type="body" sz="quarter" idx="18"/>
          </p:nvPr>
        </p:nvSpPr>
        <p:spPr/>
        <p:txBody>
          <a:bodyPr/>
          <a:lstStyle/>
          <a:p>
            <a:r>
              <a:rPr lang="en-US" dirty="0"/>
              <a:t>No Cost</a:t>
            </a:r>
          </a:p>
        </p:txBody>
      </p:sp>
      <p:sp>
        <p:nvSpPr>
          <p:cNvPr id="6" name="Slide Number Placeholder 5">
            <a:extLst>
              <a:ext uri="{FF2B5EF4-FFF2-40B4-BE49-F238E27FC236}">
                <a16:creationId xmlns:a16="http://schemas.microsoft.com/office/drawing/2014/main" id="{269A6E5D-6BBC-E33C-D692-29419D16E65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1" i="0" u="none" strike="noStrike" kern="1200" cap="none" spc="0" normalizeH="0" baseline="0" noProof="0" smtClean="0">
                <a:ln>
                  <a:noFill/>
                </a:ln>
                <a:solidFill>
                  <a:srgbClr val="88A88E">
                    <a:lumMod val="50000"/>
                  </a:srgbClr>
                </a:solidFill>
                <a:effectLst/>
                <a:uLnTx/>
                <a:uFillTx/>
                <a:latin typeface="Source Sans Pro SemiBold" panose="020B0503030403020204" pitchFamily="34" charset="0"/>
                <a:ea typeface="Source Sans Pro SemiBold"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88A88E">
                  <a:lumMod val="50000"/>
                </a:srgbClr>
              </a:solidFill>
              <a:effectLst/>
              <a:uLnTx/>
              <a:uFillTx/>
              <a:latin typeface="Source Sans Pro SemiBold" panose="020B0503030403020204" pitchFamily="34" charset="0"/>
              <a:ea typeface="Source Sans Pro SemiBold" panose="020B0503030403020204" pitchFamily="34" charset="0"/>
              <a:cs typeface="+mn-cs"/>
            </a:endParaRPr>
          </a:p>
        </p:txBody>
      </p:sp>
      <p:sp>
        <p:nvSpPr>
          <p:cNvPr id="26" name="Footer Placeholder 10">
            <a:extLst>
              <a:ext uri="{FF2B5EF4-FFF2-40B4-BE49-F238E27FC236}">
                <a16:creationId xmlns:a16="http://schemas.microsoft.com/office/drawing/2014/main" id="{604E6F17-A2A7-EBAB-7531-46FC8EC7C5E0}"/>
              </a:ext>
            </a:extLst>
          </p:cNvPr>
          <p:cNvSpPr>
            <a:spLocks noGrp="1"/>
          </p:cNvSpPr>
          <p:nvPr>
            <p:ph type="ftr" sz="quarter" idx="11"/>
          </p:nvPr>
        </p:nvSpPr>
        <p:spPr>
          <a:xfrm>
            <a:off x="6376988" y="6356350"/>
            <a:ext cx="44455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8A88E">
                    <a:lumMod val="50000"/>
                  </a:srgbClr>
                </a:solidFill>
                <a:effectLst/>
                <a:uLnTx/>
                <a:uFillTx/>
                <a:latin typeface="Source Sans Pro Light"/>
                <a:ea typeface="+mn-ea"/>
                <a:cs typeface="+mn-cs"/>
              </a:rPr>
              <a:t>COS Alcohol Ordinance Implementation Plan</a:t>
            </a:r>
          </a:p>
        </p:txBody>
      </p:sp>
      <p:pic>
        <p:nvPicPr>
          <p:cNvPr id="29" name="Picture 28">
            <a:extLst>
              <a:ext uri="{FF2B5EF4-FFF2-40B4-BE49-F238E27FC236}">
                <a16:creationId xmlns:a16="http://schemas.microsoft.com/office/drawing/2014/main" id="{5E3C2BBA-9102-E00D-BD8C-1567F4816031}"/>
              </a:ext>
            </a:extLst>
          </p:cNvPr>
          <p:cNvPicPr>
            <a:picLocks noChangeAspect="1"/>
          </p:cNvPicPr>
          <p:nvPr/>
        </p:nvPicPr>
        <p:blipFill>
          <a:blip r:embed="rId3"/>
          <a:stretch>
            <a:fillRect/>
          </a:stretch>
        </p:blipFill>
        <p:spPr>
          <a:xfrm>
            <a:off x="0" y="1425822"/>
            <a:ext cx="12192000" cy="4006355"/>
          </a:xfrm>
          <a:prstGeom prst="rect">
            <a:avLst/>
          </a:prstGeom>
        </p:spPr>
      </p:pic>
    </p:spTree>
    <p:extLst>
      <p:ext uri="{BB962C8B-B14F-4D97-AF65-F5344CB8AC3E}">
        <p14:creationId xmlns:p14="http://schemas.microsoft.com/office/powerpoint/2010/main" val="58617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5EB6AD0-B548-9707-12BA-65249902D7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1" i="0" u="none" strike="noStrike" kern="1200" cap="none" spc="0" normalizeH="0" baseline="0" noProof="0" smtClean="0">
                <a:ln>
                  <a:noFill/>
                </a:ln>
                <a:solidFill>
                  <a:srgbClr val="88A88E">
                    <a:lumMod val="50000"/>
                  </a:srgbClr>
                </a:solidFill>
                <a:effectLst/>
                <a:uLnTx/>
                <a:uFillTx/>
                <a:latin typeface="Source Sans Pro SemiBold" panose="020B0503030403020204" pitchFamily="34" charset="0"/>
                <a:ea typeface="Source Sans Pro SemiBold"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88A88E">
                  <a:lumMod val="50000"/>
                </a:srgbClr>
              </a:solidFill>
              <a:effectLst/>
              <a:uLnTx/>
              <a:uFillTx/>
              <a:latin typeface="Source Sans Pro SemiBold" panose="020B0503030403020204" pitchFamily="34" charset="0"/>
              <a:ea typeface="Source Sans Pro SemiBold" panose="020B0503030403020204" pitchFamily="34" charset="0"/>
              <a:cs typeface="+mn-cs"/>
            </a:endParaRPr>
          </a:p>
        </p:txBody>
      </p:sp>
      <p:sp>
        <p:nvSpPr>
          <p:cNvPr id="13" name="Title 12">
            <a:extLst>
              <a:ext uri="{FF2B5EF4-FFF2-40B4-BE49-F238E27FC236}">
                <a16:creationId xmlns:a16="http://schemas.microsoft.com/office/drawing/2014/main" id="{983BB4DA-7228-5453-53A1-D5CC81C17FE0}"/>
              </a:ext>
            </a:extLst>
          </p:cNvPr>
          <p:cNvSpPr>
            <a:spLocks noGrp="1"/>
          </p:cNvSpPr>
          <p:nvPr>
            <p:ph type="title"/>
          </p:nvPr>
        </p:nvSpPr>
        <p:spPr>
          <a:xfrm>
            <a:off x="3480419" y="77203"/>
            <a:ext cx="4352862" cy="1062386"/>
          </a:xfrm>
        </p:spPr>
        <p:txBody>
          <a:bodyPr/>
          <a:lstStyle/>
          <a:p>
            <a:pPr algn="ctr"/>
            <a:r>
              <a:rPr lang="en-US" b="1" dirty="0"/>
              <a:t>Alcohol Server Training Outline</a:t>
            </a:r>
          </a:p>
        </p:txBody>
      </p:sp>
      <p:sp>
        <p:nvSpPr>
          <p:cNvPr id="14" name="Footer Placeholder 10">
            <a:extLst>
              <a:ext uri="{FF2B5EF4-FFF2-40B4-BE49-F238E27FC236}">
                <a16:creationId xmlns:a16="http://schemas.microsoft.com/office/drawing/2014/main" id="{EDFC434B-8582-1AA4-9FCF-EC803B24B4BD}"/>
              </a:ext>
            </a:extLst>
          </p:cNvPr>
          <p:cNvSpPr>
            <a:spLocks noGrp="1"/>
          </p:cNvSpPr>
          <p:nvPr>
            <p:ph type="ftr" sz="quarter" idx="11"/>
          </p:nvPr>
        </p:nvSpPr>
        <p:spPr>
          <a:xfrm>
            <a:off x="6376988" y="6356350"/>
            <a:ext cx="44455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8A88E">
                    <a:lumMod val="50000"/>
                  </a:srgbClr>
                </a:solidFill>
                <a:effectLst/>
                <a:uLnTx/>
                <a:uFillTx/>
                <a:latin typeface="Source Sans Pro Light"/>
                <a:ea typeface="+mn-ea"/>
                <a:cs typeface="+mn-cs"/>
              </a:rPr>
              <a:t>COS Alcohol Ordinance Implementation Plan</a:t>
            </a:r>
          </a:p>
        </p:txBody>
      </p:sp>
      <p:sp>
        <p:nvSpPr>
          <p:cNvPr id="16" name="TextBox 15">
            <a:extLst>
              <a:ext uri="{FF2B5EF4-FFF2-40B4-BE49-F238E27FC236}">
                <a16:creationId xmlns:a16="http://schemas.microsoft.com/office/drawing/2014/main" id="{4666E621-0A59-F0D5-02CC-53A8E604BDAB}"/>
              </a:ext>
            </a:extLst>
          </p:cNvPr>
          <p:cNvSpPr txBox="1"/>
          <p:nvPr/>
        </p:nvSpPr>
        <p:spPr>
          <a:xfrm>
            <a:off x="300251" y="1201003"/>
            <a:ext cx="7028598"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Effects of Alcohol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Subsections: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Behavior Cues (2 questions)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Intoxication Rate Factors (2 Questions)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Blood alcohol Content(BAC) – 1 question and scenario)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Local Law</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Subsections: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Sunday Sales ( 2 questions)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Server Training (2 questions)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Lawful presence of persons under the age of 21 (1 question and scenario)</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Ga Law</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Subsections: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Ages to consume/pour/sell/serve. (2 questions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DUI /DWI Limit (over/under 21)- ( 2 questions)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Dramshop Laws  (1 question and scenario)</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p:txBody>
      </p:sp>
      <p:sp>
        <p:nvSpPr>
          <p:cNvPr id="17" name="TextBox 16">
            <a:extLst>
              <a:ext uri="{FF2B5EF4-FFF2-40B4-BE49-F238E27FC236}">
                <a16:creationId xmlns:a16="http://schemas.microsoft.com/office/drawing/2014/main" id="{C6A399F1-50AD-01A4-0FDF-B46D2F4581C2}"/>
              </a:ext>
            </a:extLst>
          </p:cNvPr>
          <p:cNvSpPr txBox="1"/>
          <p:nvPr/>
        </p:nvSpPr>
        <p:spPr>
          <a:xfrm>
            <a:off x="6755643" y="1323833"/>
            <a:ext cx="4790364" cy="5032517"/>
          </a:xfrm>
          <a:prstGeom prst="rect">
            <a:avLst/>
          </a:prstGeom>
        </p:spPr>
        <p:txBody>
          <a:bodyPr vert="horz" wrap="square" lIns="91440" tIns="45720" rIns="91440" bIns="45720"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ID</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Subsections: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Commonly used ID (2 questions)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Unacceptable ID (2 Questions)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Steps to follow to Check ID  ( 1 question and scenario)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Overconsumption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Subsections: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Cut off Guidelines (2 questions)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Safe- selling guidelines(2 questions)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Underage warning signs ( 1 question and scenario)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Human Trafficking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Signs and definitions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Support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56579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CFA8-8269-62CD-200C-E78E820106A5}"/>
              </a:ext>
            </a:extLst>
          </p:cNvPr>
          <p:cNvSpPr>
            <a:spLocks noGrp="1"/>
          </p:cNvSpPr>
          <p:nvPr>
            <p:ph type="title"/>
          </p:nvPr>
        </p:nvSpPr>
        <p:spPr/>
        <p:txBody>
          <a:bodyPr>
            <a:normAutofit/>
          </a:bodyPr>
          <a:lstStyle/>
          <a:p>
            <a:pPr algn="ctr"/>
            <a:r>
              <a:rPr lang="en-US" sz="2800" i="1" dirty="0">
                <a:solidFill>
                  <a:srgbClr val="57903F"/>
                </a:solidFill>
              </a:rPr>
              <a:t>Fee Changes </a:t>
            </a:r>
            <a:br>
              <a:rPr lang="en-US" sz="2800" i="1" dirty="0">
                <a:solidFill>
                  <a:srgbClr val="57903F"/>
                </a:solidFill>
              </a:rPr>
            </a:br>
            <a:r>
              <a:rPr lang="en-US" sz="2800" i="1" dirty="0">
                <a:solidFill>
                  <a:srgbClr val="57903F"/>
                </a:solidFill>
              </a:rPr>
              <a:t>Revenue Ordinance </a:t>
            </a:r>
            <a:endParaRPr lang="en-US" sz="2800" i="1" dirty="0">
              <a:solidFill>
                <a:schemeClr val="accent6">
                  <a:lumMod val="75000"/>
                </a:schemeClr>
              </a:solidFill>
            </a:endParaRPr>
          </a:p>
        </p:txBody>
      </p:sp>
      <p:sp>
        <p:nvSpPr>
          <p:cNvPr id="3" name="Content Placeholder 2">
            <a:extLst>
              <a:ext uri="{FF2B5EF4-FFF2-40B4-BE49-F238E27FC236}">
                <a16:creationId xmlns:a16="http://schemas.microsoft.com/office/drawing/2014/main" id="{4D2D84FE-3DB7-F764-0007-F0B7E53589BB}"/>
              </a:ext>
            </a:extLst>
          </p:cNvPr>
          <p:cNvSpPr>
            <a:spLocks noGrp="1"/>
          </p:cNvSpPr>
          <p:nvPr>
            <p:ph idx="1"/>
          </p:nvPr>
        </p:nvSpPr>
        <p:spPr>
          <a:xfrm>
            <a:off x="1066800" y="2103120"/>
            <a:ext cx="10058400" cy="4182270"/>
          </a:xfrm>
        </p:spPr>
        <p:txBody>
          <a:bodyPr>
            <a:normAutofit/>
          </a:bodyPr>
          <a:lstStyle/>
          <a:p>
            <a:pPr marL="0" indent="0">
              <a:buNone/>
            </a:pPr>
            <a:r>
              <a:rPr lang="en-US" sz="1800" b="1" dirty="0"/>
              <a:t>Revenue Ordinance Revisions: </a:t>
            </a:r>
          </a:p>
          <a:p>
            <a:pPr>
              <a:buFont typeface="Arial" panose="020B0604020202020204" pitchFamily="34" charset="0"/>
              <a:buChar char="•"/>
            </a:pPr>
            <a:r>
              <a:rPr lang="en-US" dirty="0"/>
              <a:t>Alcohol Review Committee Application:		$      50.00 (new)</a:t>
            </a:r>
          </a:p>
          <a:p>
            <a:pPr>
              <a:buFont typeface="Arial" panose="020B0604020202020204" pitchFamily="34" charset="0"/>
              <a:buChar char="•"/>
            </a:pPr>
            <a:r>
              <a:rPr lang="en-US" dirty="0"/>
              <a:t>Tasting Event Permit per event:			$      50.00 (new)</a:t>
            </a:r>
          </a:p>
          <a:p>
            <a:pPr>
              <a:buFont typeface="Arial" panose="020B0604020202020204" pitchFamily="34" charset="0"/>
              <a:buChar char="•"/>
            </a:pPr>
            <a:r>
              <a:rPr lang="en-US" dirty="0"/>
              <a:t>Alcohol Transitional Permit Application 		$      1,500 dollars (new)</a:t>
            </a:r>
          </a:p>
          <a:p>
            <a:pPr>
              <a:buFont typeface="Arial" panose="020B0604020202020204" pitchFamily="34" charset="0"/>
              <a:buChar char="•"/>
            </a:pPr>
            <a:r>
              <a:rPr lang="en-US" dirty="0"/>
              <a:t>Discount for sole proprietor Veteran                                                                                                 establishments to comply with State Law:		        40%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8208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D2C7-34E5-0C8B-1493-724B65120F05}"/>
              </a:ext>
            </a:extLst>
          </p:cNvPr>
          <p:cNvSpPr>
            <a:spLocks noGrp="1"/>
          </p:cNvSpPr>
          <p:nvPr>
            <p:ph type="title"/>
          </p:nvPr>
        </p:nvSpPr>
        <p:spPr>
          <a:xfrm>
            <a:off x="636608" y="642594"/>
            <a:ext cx="10940004" cy="919988"/>
          </a:xfrm>
        </p:spPr>
        <p:txBody>
          <a:bodyPr>
            <a:normAutofit/>
          </a:bodyPr>
          <a:lstStyle/>
          <a:p>
            <a:pPr algn="ctr"/>
            <a:r>
              <a:rPr lang="en-US" sz="2800" b="1" dirty="0">
                <a:solidFill>
                  <a:schemeClr val="accent1"/>
                </a:solidFill>
              </a:rPr>
              <a:t>Alcohol Beverage Ordinance </a:t>
            </a:r>
            <a:br>
              <a:rPr lang="en-US" sz="2800" b="1" dirty="0">
                <a:solidFill>
                  <a:schemeClr val="accent1"/>
                </a:solidFill>
              </a:rPr>
            </a:br>
            <a:r>
              <a:rPr lang="en-US" sz="2800" b="1" dirty="0">
                <a:solidFill>
                  <a:schemeClr val="accent1"/>
                </a:solidFill>
              </a:rPr>
              <a:t>Approved Revisions ( Jan 2023)</a:t>
            </a:r>
          </a:p>
        </p:txBody>
      </p:sp>
      <p:sp>
        <p:nvSpPr>
          <p:cNvPr id="3" name="Content Placeholder 2">
            <a:extLst>
              <a:ext uri="{FF2B5EF4-FFF2-40B4-BE49-F238E27FC236}">
                <a16:creationId xmlns:a16="http://schemas.microsoft.com/office/drawing/2014/main" id="{85278879-6E0E-177B-B2D0-4660C10A151E}"/>
              </a:ext>
            </a:extLst>
          </p:cNvPr>
          <p:cNvSpPr>
            <a:spLocks noGrp="1"/>
          </p:cNvSpPr>
          <p:nvPr>
            <p:ph idx="1"/>
          </p:nvPr>
        </p:nvSpPr>
        <p:spPr>
          <a:xfrm>
            <a:off x="636608" y="1685414"/>
            <a:ext cx="10940004" cy="4529991"/>
          </a:xfrm>
        </p:spPr>
        <p:txBody>
          <a:bodyPr vert="horz" lIns="91440" tIns="45720" rIns="91440" bIns="45720" rtlCol="0" anchor="t">
            <a:normAutofit fontScale="77500" lnSpcReduction="20000"/>
          </a:bodyPr>
          <a:lstStyle/>
          <a:p>
            <a:pPr marL="0" indent="0">
              <a:buNone/>
            </a:pPr>
            <a:r>
              <a:rPr lang="en-US" sz="1800" b="1" u="sng" dirty="0">
                <a:solidFill>
                  <a:srgbClr val="2E3722"/>
                </a:solidFill>
                <a:latin typeface="Times New Roman" panose="02020603050405020304" pitchFamily="18" charset="0"/>
                <a:cs typeface="Times New Roman" panose="02020603050405020304" pitchFamily="18" charset="0"/>
              </a:rPr>
              <a:t>Georgia Legislative O.C.G.A.</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O.C.G.A § 3-3-11:  </a:t>
            </a:r>
            <a:r>
              <a:rPr lang="en-US" b="1" dirty="0">
                <a:solidFill>
                  <a:srgbClr val="2E3722"/>
                </a:solidFill>
                <a:latin typeface="Times New Roman" panose="02020603050405020304" pitchFamily="18" charset="0"/>
                <a:cs typeface="Times New Roman" panose="02020603050405020304" pitchFamily="18" charset="0"/>
              </a:rPr>
              <a:t>Section 6- Code Section 6-1213 ( c) 1-7</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O.C.G.A § 3-15-2:- </a:t>
            </a:r>
            <a:r>
              <a:rPr lang="en-US" b="1" dirty="0">
                <a:solidFill>
                  <a:srgbClr val="2E3722"/>
                </a:solidFill>
                <a:latin typeface="Times New Roman" panose="02020603050405020304" pitchFamily="18" charset="0"/>
                <a:cs typeface="Times New Roman" panose="02020603050405020304" pitchFamily="18" charset="0"/>
              </a:rPr>
              <a:t>Section 7 - Code Section 6-1209 (t) 1-5 </a:t>
            </a:r>
          </a:p>
          <a:p>
            <a:pPr>
              <a:buFont typeface="Wingdings" panose="05000000000000000000" pitchFamily="2" charset="2"/>
              <a:buChar char="v"/>
            </a:pPr>
            <a:r>
              <a:rPr lang="en-US" b="1" dirty="0">
                <a:solidFill>
                  <a:srgbClr val="2E3722"/>
                </a:solidFill>
                <a:latin typeface="Times New Roman" panose="02020603050405020304" pitchFamily="18" charset="0"/>
                <a:cs typeface="Times New Roman" panose="02020603050405020304" pitchFamily="18" charset="0"/>
              </a:rPr>
              <a:t>Home Delivery of alcoholic beverages shall not be permitted within corporate limits of The City of Savannah ( Section 2 – 6-1205 (d) ) </a:t>
            </a:r>
          </a:p>
          <a:p>
            <a:pPr marL="0" indent="0">
              <a:buNone/>
            </a:pPr>
            <a:r>
              <a:rPr lang="en-US" sz="1800" b="1" u="sng" dirty="0">
                <a:solidFill>
                  <a:srgbClr val="2E3722"/>
                </a:solidFill>
                <a:latin typeface="Times New Roman" panose="02020603050405020304" pitchFamily="18" charset="0"/>
                <a:cs typeface="Times New Roman" panose="02020603050405020304" pitchFamily="18" charset="0"/>
              </a:rPr>
              <a:t>Local Revisions </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Bring your own Bottle “BYOB”- </a:t>
            </a:r>
            <a:r>
              <a:rPr lang="en-US" b="1" dirty="0">
                <a:solidFill>
                  <a:srgbClr val="2E3722"/>
                </a:solidFill>
                <a:latin typeface="Times New Roman" panose="02020603050405020304" pitchFamily="18" charset="0"/>
                <a:cs typeface="Times New Roman" panose="02020603050405020304" pitchFamily="18" charset="0"/>
              </a:rPr>
              <a:t>Section 8 – Code Section 1209 (u)(1) (2) </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Selling, Serving or Dispensing alcoholic beverages through Windows or Doors: </a:t>
            </a:r>
            <a:r>
              <a:rPr lang="en-US" b="1" dirty="0">
                <a:solidFill>
                  <a:srgbClr val="2E3722"/>
                </a:solidFill>
                <a:latin typeface="Times New Roman" panose="02020603050405020304" pitchFamily="18" charset="0"/>
                <a:cs typeface="Times New Roman" panose="02020603050405020304" pitchFamily="18" charset="0"/>
              </a:rPr>
              <a:t>Section 5- Code Section 6-1212 (c) </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Alcohol Beverage Compliance Unit – Mandatory Administrative Meetings: </a:t>
            </a:r>
            <a:r>
              <a:rPr lang="en-US" b="1" dirty="0">
                <a:solidFill>
                  <a:srgbClr val="2E3722"/>
                </a:solidFill>
                <a:latin typeface="Times New Roman" panose="02020603050405020304" pitchFamily="18" charset="0"/>
                <a:cs typeface="Times New Roman" panose="02020603050405020304" pitchFamily="18" charset="0"/>
              </a:rPr>
              <a:t>Section 11- Code Section  6-1210 (d) (1-5)</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Alcohol Review Committee: </a:t>
            </a:r>
            <a:r>
              <a:rPr lang="en-US" b="1" dirty="0">
                <a:solidFill>
                  <a:srgbClr val="2E3722"/>
                </a:solidFill>
                <a:latin typeface="Times New Roman" panose="02020603050405020304" pitchFamily="18" charset="0"/>
                <a:cs typeface="Times New Roman" panose="02020603050405020304" pitchFamily="18" charset="0"/>
              </a:rPr>
              <a:t>Section 12- Code Section 6-1205 (d) (1) (2)</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Armed Security Guards: </a:t>
            </a:r>
            <a:r>
              <a:rPr lang="en-US" b="1" dirty="0">
                <a:solidFill>
                  <a:srgbClr val="2E3722"/>
                </a:solidFill>
                <a:latin typeface="Times New Roman" panose="02020603050405020304" pitchFamily="18" charset="0"/>
                <a:cs typeface="Times New Roman" panose="02020603050405020304" pitchFamily="18" charset="0"/>
              </a:rPr>
              <a:t>Section 9 –Code Section 6-1209 (v) (1 a-c) (2) (3</a:t>
            </a:r>
            <a:r>
              <a:rPr lang="en-US" dirty="0">
                <a:solidFill>
                  <a:srgbClr val="2E3722"/>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Alcohol License Waiting Periods- </a:t>
            </a:r>
            <a:r>
              <a:rPr lang="en-US" b="1" dirty="0">
                <a:solidFill>
                  <a:srgbClr val="2E3722"/>
                </a:solidFill>
                <a:latin typeface="Times New Roman" panose="02020603050405020304" pitchFamily="18" charset="0"/>
                <a:cs typeface="Times New Roman" panose="02020603050405020304" pitchFamily="18" charset="0"/>
              </a:rPr>
              <a:t>Section 3- Code section 6-1207 (b) (11) Section 4- Code Section 6-1207 (e) (1)(2) </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Transitional Permit (Class K ) </a:t>
            </a:r>
            <a:r>
              <a:rPr lang="en-US" b="1" dirty="0">
                <a:solidFill>
                  <a:srgbClr val="2E3722"/>
                </a:solidFill>
                <a:latin typeface="Times New Roman" panose="02020603050405020304" pitchFamily="18" charset="0"/>
                <a:cs typeface="Times New Roman" panose="02020603050405020304" pitchFamily="18" charset="0"/>
              </a:rPr>
              <a:t>– Section 10- Code Section 6-1209 (w) ( 1-4) </a:t>
            </a:r>
          </a:p>
          <a:p>
            <a:pP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Sever Training Permit </a:t>
            </a:r>
            <a:r>
              <a:rPr lang="en-US" b="1" dirty="0">
                <a:solidFill>
                  <a:srgbClr val="2E3722"/>
                </a:solidFill>
                <a:latin typeface="Times New Roman" panose="02020603050405020304" pitchFamily="18" charset="0"/>
                <a:cs typeface="Times New Roman" panose="02020603050405020304" pitchFamily="18" charset="0"/>
              </a:rPr>
              <a:t>– Section 13- Code Section 6-1215 (a)</a:t>
            </a:r>
          </a:p>
          <a:p>
            <a:pPr>
              <a:buClr>
                <a:srgbClr val="262626"/>
              </a:buClr>
              <a:buFont typeface="Wingdings" panose="05000000000000000000" pitchFamily="2" charset="2"/>
              <a:buChar char="v"/>
            </a:pPr>
            <a:r>
              <a:rPr lang="en-US" dirty="0">
                <a:solidFill>
                  <a:srgbClr val="2E3722"/>
                </a:solidFill>
                <a:latin typeface="Times New Roman" panose="02020603050405020304" pitchFamily="18" charset="0"/>
                <a:cs typeface="Times New Roman" panose="02020603050405020304" pitchFamily="18" charset="0"/>
              </a:rPr>
              <a:t>Amended Language </a:t>
            </a:r>
            <a:r>
              <a:rPr lang="en-US" b="1" dirty="0">
                <a:solidFill>
                  <a:srgbClr val="2E3722"/>
                </a:solidFill>
                <a:latin typeface="Times New Roman" panose="02020603050405020304" pitchFamily="18" charset="0"/>
                <a:cs typeface="Times New Roman" panose="02020603050405020304" pitchFamily="18" charset="0"/>
              </a:rPr>
              <a:t>– Section 2 (6-1205 (a) and (c ) - adding permit/s</a:t>
            </a:r>
          </a:p>
          <a:p>
            <a:pPr>
              <a:buClr>
                <a:srgbClr val="262626"/>
              </a:buClr>
              <a:buFont typeface="Wingdings" panose="05000000000000000000" pitchFamily="2" charset="2"/>
              <a:buChar char="v"/>
            </a:pPr>
            <a:r>
              <a:rPr lang="en-US" sz="1600" b="1" dirty="0">
                <a:solidFill>
                  <a:srgbClr val="2E3722"/>
                </a:solidFill>
                <a:latin typeface="Calibri"/>
                <a:cs typeface="Calibri"/>
              </a:rPr>
              <a:t>Fee Changes – Revenue Ordinance </a:t>
            </a:r>
          </a:p>
          <a:p>
            <a:pPr>
              <a:buClr>
                <a:srgbClr val="262626"/>
              </a:buClr>
              <a:buFont typeface="Wingdings" panose="05000000000000000000" pitchFamily="2" charset="2"/>
              <a:buChar char="v"/>
            </a:pPr>
            <a:r>
              <a:rPr lang="en-US" sz="1600" b="1" dirty="0">
                <a:solidFill>
                  <a:srgbClr val="2E3722"/>
                </a:solidFill>
                <a:latin typeface="Calibri" panose="020F0502020204030204" pitchFamily="34" charset="0"/>
                <a:cs typeface="Calibri" panose="020F0502020204030204" pitchFamily="34" charset="0"/>
              </a:rPr>
              <a:t>Education &amp; Outreach- Policy (SOP) </a:t>
            </a:r>
          </a:p>
          <a:p>
            <a:pPr>
              <a:buClr>
                <a:srgbClr val="262626"/>
              </a:buClr>
              <a:buFont typeface="Wingdings" panose="05000000000000000000" pitchFamily="2" charset="2"/>
              <a:buChar char="v"/>
            </a:pPr>
            <a:endParaRPr lang="en-US" sz="1600" b="1" i="1" dirty="0">
              <a:solidFill>
                <a:srgbClr val="2E372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13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B8037-2323-8E2C-519A-C4CC7532736E}"/>
              </a:ext>
            </a:extLst>
          </p:cNvPr>
          <p:cNvSpPr>
            <a:spLocks noGrp="1"/>
          </p:cNvSpPr>
          <p:nvPr>
            <p:ph idx="1"/>
          </p:nvPr>
        </p:nvSpPr>
        <p:spPr>
          <a:xfrm>
            <a:off x="801547" y="1633492"/>
            <a:ext cx="10588906" cy="4651898"/>
          </a:xfrm>
        </p:spPr>
        <p:txBody>
          <a:bodyPr>
            <a:normAutofit/>
          </a:bodyPr>
          <a:lstStyle/>
          <a:p>
            <a:pPr marL="0" indent="0">
              <a:buNone/>
            </a:pPr>
            <a:r>
              <a:rPr lang="en-US" sz="2000" b="1" dirty="0">
                <a:latin typeface="Calibri" panose="020F0502020204030204" pitchFamily="34" charset="0"/>
                <a:cs typeface="Calibri" panose="020F0502020204030204" pitchFamily="34" charset="0"/>
              </a:rPr>
              <a:t>Convene quarterly meetings to:</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Assist new, existing, and future alcohol applicants understand the relevant rules and regulations pertaining to their business and alcohol</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updates to the Alcohol Beverage Ordinance and current overlays </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an opportunity to hear from the industry on concerns</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Host seminars on new trends </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Discuss revisions to regulations and/or policies</a:t>
            </a:r>
          </a:p>
          <a:p>
            <a:pPr lvl="1">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74320" lvl="1" indent="0" algn="ctr">
              <a:buNone/>
            </a:pPr>
            <a:r>
              <a:rPr lang="en-US" sz="3200" dirty="0">
                <a:latin typeface="Calibri" panose="020F0502020204030204" pitchFamily="34" charset="0"/>
                <a:cs typeface="Calibri" panose="020F0502020204030204" pitchFamily="34" charset="0"/>
              </a:rPr>
              <a:t>Questions? Email jblalock@savannahga.gov.</a:t>
            </a:r>
          </a:p>
        </p:txBody>
      </p:sp>
      <p:sp>
        <p:nvSpPr>
          <p:cNvPr id="4" name="Title 1">
            <a:extLst>
              <a:ext uri="{FF2B5EF4-FFF2-40B4-BE49-F238E27FC236}">
                <a16:creationId xmlns:a16="http://schemas.microsoft.com/office/drawing/2014/main" id="{C9F06E07-0258-4A13-B6B0-3080AC608919}"/>
              </a:ext>
            </a:extLst>
          </p:cNvPr>
          <p:cNvSpPr>
            <a:spLocks noGrp="1"/>
          </p:cNvSpPr>
          <p:nvPr>
            <p:ph type="title"/>
          </p:nvPr>
        </p:nvSpPr>
        <p:spPr>
          <a:xfrm>
            <a:off x="1066800" y="642594"/>
            <a:ext cx="10058400" cy="1138705"/>
          </a:xfrm>
        </p:spPr>
        <p:txBody>
          <a:bodyPr>
            <a:noAutofit/>
          </a:bodyPr>
          <a:lstStyle/>
          <a:p>
            <a:pPr algn="ctr"/>
            <a:r>
              <a:rPr lang="en-US" sz="2800" b="1" dirty="0">
                <a:solidFill>
                  <a:srgbClr val="57903F"/>
                </a:solidFill>
              </a:rPr>
              <a:t>Education and Outreach </a:t>
            </a:r>
            <a:endParaRPr lang="en-US" sz="2800" b="1" dirty="0">
              <a:solidFill>
                <a:schemeClr val="accent6">
                  <a:lumMod val="75000"/>
                </a:schemeClr>
              </a:solidFill>
            </a:endParaRPr>
          </a:p>
        </p:txBody>
      </p:sp>
    </p:spTree>
    <p:extLst>
      <p:ext uri="{BB962C8B-B14F-4D97-AF65-F5344CB8AC3E}">
        <p14:creationId xmlns:p14="http://schemas.microsoft.com/office/powerpoint/2010/main" val="332818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1066800" y="415636"/>
            <a:ext cx="10058400" cy="1598558"/>
          </a:xfrm>
        </p:spPr>
        <p:txBody>
          <a:bodyPr>
            <a:normAutofit fontScale="90000"/>
          </a:bodyPr>
          <a:lstStyle/>
          <a:p>
            <a:pPr algn="ct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Distilled Spirits Take-Out w/ Meal</a:t>
            </a:r>
            <a:br>
              <a:rPr lang="en-US" sz="2800" b="1" dirty="0">
                <a:solidFill>
                  <a:schemeClr val="accent1"/>
                </a:solidFill>
                <a:latin typeface="Calibri" panose="020F0502020204030204" pitchFamily="34" charset="0"/>
                <a:cs typeface="Calibri" panose="020F0502020204030204" pitchFamily="34" charset="0"/>
              </a:rPr>
            </a:br>
            <a:r>
              <a:rPr lang="en-US" sz="2800" dirty="0">
                <a:solidFill>
                  <a:schemeClr val="accent1"/>
                </a:solidFill>
                <a:latin typeface="Calibri" panose="020F0502020204030204" pitchFamily="34" charset="0"/>
                <a:cs typeface="Calibri" panose="020F0502020204030204" pitchFamily="34" charset="0"/>
              </a:rPr>
              <a:t>O.C.G.A § 3-3-11</a:t>
            </a:r>
            <a:br>
              <a:rPr lang="en-US" sz="2800" i="1" dirty="0">
                <a:solidFill>
                  <a:schemeClr val="accent1"/>
                </a:solidFill>
                <a:latin typeface="Calibri" panose="020F0502020204030204" pitchFamily="34" charset="0"/>
                <a:cs typeface="Calibri" panose="020F0502020204030204" pitchFamily="34" charset="0"/>
              </a:rPr>
            </a:br>
            <a:r>
              <a:rPr lang="fr-FR" sz="2800" i="1" dirty="0">
                <a:solidFill>
                  <a:schemeClr val="accent1"/>
                </a:solidFill>
                <a:latin typeface="Calibri" panose="020F0502020204030204" pitchFamily="34" charset="0"/>
                <a:cs typeface="Calibri" panose="020F0502020204030204" pitchFamily="34" charset="0"/>
              </a:rPr>
              <a:t>Section 6- Code Section 6-1213 ( c) 1-7</a:t>
            </a:r>
            <a:br>
              <a:rPr lang="fr-FR" sz="2800" i="1" dirty="0">
                <a:solidFill>
                  <a:schemeClr val="accent1"/>
                </a:solidFill>
                <a:latin typeface="Calibri" panose="020F0502020204030204" pitchFamily="34" charset="0"/>
                <a:cs typeface="Calibri" panose="020F0502020204030204" pitchFamily="34" charset="0"/>
              </a:rPr>
            </a:br>
            <a:endParaRPr lang="en-US" sz="2800"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360947" y="1916539"/>
            <a:ext cx="8434137" cy="4748956"/>
          </a:xfrm>
        </p:spPr>
        <p:txBody>
          <a:bodyPr>
            <a:normAutofit fontScale="25000" lnSpcReduction="20000"/>
          </a:bodyPr>
          <a:lstStyle/>
          <a:p>
            <a:pPr marL="0" indent="0">
              <a:buNone/>
            </a:pPr>
            <a:r>
              <a:rPr lang="en-US" sz="6400" b="1" dirty="0">
                <a:solidFill>
                  <a:schemeClr val="accent1"/>
                </a:solidFill>
                <a:latin typeface="Calibri" panose="020F0502020204030204" pitchFamily="34" charset="0"/>
                <a:cs typeface="Calibri" panose="020F0502020204030204" pitchFamily="34" charset="0"/>
              </a:rPr>
              <a:t>Purpose</a:t>
            </a:r>
            <a:endParaRPr lang="en-US" sz="6400" dirty="0">
              <a:solidFill>
                <a:schemeClr val="accent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6400" dirty="0">
                <a:latin typeface="Calibri" panose="020F0502020204030204" pitchFamily="34" charset="0"/>
                <a:cs typeface="Calibri" panose="020F0502020204030204" pitchFamily="34" charset="0"/>
              </a:rPr>
              <a:t>Permit Retail Consumption Dealers (Restaurants with on-premises licenses) to sell distilled spirits for off-premises consumption in approved containers with the purchase of a meal.</a:t>
            </a:r>
          </a:p>
          <a:p>
            <a:pPr>
              <a:buFont typeface="Arial" panose="020B0604020202020204" pitchFamily="34" charset="0"/>
              <a:buChar char="•"/>
            </a:pPr>
            <a:endParaRPr lang="en-US" sz="2300" b="1" u="sng"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6400" b="1" u="sng" dirty="0">
                <a:latin typeface="Calibri" panose="020F0502020204030204" pitchFamily="34" charset="0"/>
                <a:cs typeface="Calibri" panose="020F0502020204030204" pitchFamily="34" charset="0"/>
              </a:rPr>
              <a:t>Examples of approved containers:</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Licensee must brand each approved container with current licensed establishment name</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The container must be durable, leakproof, and sealable.</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Containers shall be sealed in such a way to prevent reopening without visible evidence that the seal was removed or broken.</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The container shall be sealed with a tamper-evident secure cap or lid. The cap or lid shall not have sipping holes or holes designed for straws</a:t>
            </a:r>
          </a:p>
          <a:p>
            <a:pPr>
              <a:buClr>
                <a:prstClr val="black">
                  <a:lumMod val="85000"/>
                  <a:lumOff val="15000"/>
                </a:prstClr>
              </a:buClr>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Container with a snap on cap that has a tail band or security ring (similar to a gallon of milk).</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Screw caps/tops that break the link when unscrewed (similar to the cap on a 2 liter of soda or a water bottle).</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Cork or plug with a foil heat seal (similar to a wine bottle).</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Crown capped glass bottles (similar to a beer bottle).</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Container with a shrink band or shrink wrap seal over the screw cap.</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Heat-sealed closures over sealed caps. </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4400" i="0" u="none" strike="noStrike" kern="1200" cap="none" spc="0" normalizeH="0" baseline="0" noProof="0" dirty="0">
                <a:ln>
                  <a:noFill/>
                </a:ln>
                <a:solidFill>
                  <a:prstClr val="black"/>
                </a:solidFill>
                <a:effectLst/>
                <a:uLnTx/>
                <a:uFillTx/>
                <a:latin typeface="Century Gothic" panose="020F0302020204030204"/>
                <a:ea typeface="+mn-ea"/>
                <a:cs typeface="+mn-cs"/>
              </a:rPr>
              <a:t>Take out drink carrier bag with a permanent closure adhesive or permanent heat-sealed strip</a:t>
            </a:r>
          </a:p>
          <a:p>
            <a:pP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EDA1157-3BF2-B96E-E8A7-BDD1CE5D04F9}"/>
              </a:ext>
            </a:extLst>
          </p:cNvPr>
          <p:cNvPicPr>
            <a:picLocks noChangeAspect="1"/>
          </p:cNvPicPr>
          <p:nvPr/>
        </p:nvPicPr>
        <p:blipFill rotWithShape="1">
          <a:blip r:embed="rId2"/>
          <a:srcRect l="51573" t="43296" r="30309" b="29370"/>
          <a:stretch/>
        </p:blipFill>
        <p:spPr>
          <a:xfrm>
            <a:off x="9041845" y="2021899"/>
            <a:ext cx="2198671" cy="1865859"/>
          </a:xfrm>
          <a:prstGeom prst="rect">
            <a:avLst/>
          </a:prstGeom>
        </p:spPr>
      </p:pic>
      <p:pic>
        <p:nvPicPr>
          <p:cNvPr id="7" name="Picture 6">
            <a:extLst>
              <a:ext uri="{FF2B5EF4-FFF2-40B4-BE49-F238E27FC236}">
                <a16:creationId xmlns:a16="http://schemas.microsoft.com/office/drawing/2014/main" id="{01089067-08B3-48B7-8C61-B1274A8C2F05}"/>
              </a:ext>
            </a:extLst>
          </p:cNvPr>
          <p:cNvPicPr>
            <a:picLocks noChangeAspect="1"/>
          </p:cNvPicPr>
          <p:nvPr/>
        </p:nvPicPr>
        <p:blipFill rotWithShape="1">
          <a:blip r:embed="rId3"/>
          <a:srcRect l="25197" t="31910" r="56770" b="39626"/>
          <a:stretch/>
        </p:blipFill>
        <p:spPr>
          <a:xfrm>
            <a:off x="9041845" y="4056988"/>
            <a:ext cx="2198671" cy="1952089"/>
          </a:xfrm>
          <a:prstGeom prst="rect">
            <a:avLst/>
          </a:prstGeom>
        </p:spPr>
      </p:pic>
    </p:spTree>
    <p:extLst>
      <p:ext uri="{BB962C8B-B14F-4D97-AF65-F5344CB8AC3E}">
        <p14:creationId xmlns:p14="http://schemas.microsoft.com/office/powerpoint/2010/main" val="386723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18B5-A5BC-3F03-F40D-32FE0BF5452B}"/>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57903F"/>
                </a:solidFill>
                <a:effectLst/>
                <a:uLnTx/>
                <a:uFillTx/>
                <a:latin typeface="Calibri" panose="020F0502020204030204" pitchFamily="34" charset="0"/>
                <a:ea typeface="+mn-ea"/>
                <a:cs typeface="Calibri" panose="020F0502020204030204" pitchFamily="34" charset="0"/>
              </a:rPr>
              <a:t>Distilled Spirits Take-Out w/ Meal</a:t>
            </a:r>
            <a:br>
              <a:rPr kumimoji="0" lang="en-US" sz="2800" b="1" i="0" u="none" strike="noStrike" kern="1200" cap="none" spc="0" normalizeH="0" baseline="0" noProof="0" dirty="0">
                <a:ln>
                  <a:noFill/>
                </a:ln>
                <a:solidFill>
                  <a:srgbClr val="57903F"/>
                </a:solidFill>
                <a:effectLst/>
                <a:uLnTx/>
                <a:uFillTx/>
                <a:latin typeface="Calibri" panose="020F0502020204030204" pitchFamily="34" charset="0"/>
                <a:ea typeface="+mn-ea"/>
                <a:cs typeface="Calibri" panose="020F0502020204030204" pitchFamily="34" charset="0"/>
              </a:rPr>
            </a:br>
            <a:r>
              <a:rPr kumimoji="0" lang="en-US" sz="2800" b="0" i="0" u="none" strike="noStrike" kern="1200" cap="none" spc="0" normalizeH="0" baseline="0" noProof="0" dirty="0">
                <a:ln>
                  <a:noFill/>
                </a:ln>
                <a:solidFill>
                  <a:srgbClr val="57903F"/>
                </a:solidFill>
                <a:effectLst/>
                <a:uLnTx/>
                <a:uFillTx/>
                <a:latin typeface="Calibri" panose="020F0502020204030204" pitchFamily="34" charset="0"/>
                <a:ea typeface="+mn-ea"/>
                <a:cs typeface="Calibri" panose="020F0502020204030204" pitchFamily="34" charset="0"/>
              </a:rPr>
              <a:t>State Law: O.C.G.A § 3-3-11</a:t>
            </a:r>
            <a:br>
              <a:rPr kumimoji="0" lang="en-US" sz="2800" b="0" i="0" u="none" strike="noStrike" kern="1200" cap="none" spc="0" normalizeH="0" baseline="0" noProof="0" dirty="0">
                <a:ln>
                  <a:noFill/>
                </a:ln>
                <a:solidFill>
                  <a:srgbClr val="57903F"/>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57903F"/>
                </a:solidFill>
                <a:effectLst/>
                <a:uLnTx/>
                <a:uFillTx/>
                <a:latin typeface="Calibri" panose="020F0502020204030204" pitchFamily="34" charset="0"/>
                <a:ea typeface="+mn-ea"/>
                <a:cs typeface="Calibri" panose="020F0502020204030204" pitchFamily="34" charset="0"/>
              </a:rPr>
              <a:t>Section 6- Code Section 6-1213 ( c) 1-7</a:t>
            </a:r>
            <a:endParaRPr lang="en-US" b="1" dirty="0"/>
          </a:p>
        </p:txBody>
      </p:sp>
      <p:sp>
        <p:nvSpPr>
          <p:cNvPr id="6" name="Content Placeholder 5">
            <a:extLst>
              <a:ext uri="{FF2B5EF4-FFF2-40B4-BE49-F238E27FC236}">
                <a16:creationId xmlns:a16="http://schemas.microsoft.com/office/drawing/2014/main" id="{49DA2834-7BEA-36B8-FE98-3117855BB452}"/>
              </a:ext>
            </a:extLst>
          </p:cNvPr>
          <p:cNvSpPr>
            <a:spLocks noGrp="1"/>
          </p:cNvSpPr>
          <p:nvPr>
            <p:ph idx="1"/>
          </p:nvPr>
        </p:nvSpPr>
        <p:spPr/>
        <p:txBody>
          <a:bodyPr>
            <a:normAutofit/>
          </a:bodyPr>
          <a:lstStyle/>
          <a:p>
            <a:endParaRPr lang="en-US" dirty="0"/>
          </a:p>
          <a:p>
            <a:r>
              <a:rPr lang="en-US" dirty="0"/>
              <a:t>Containers with a cap or lid that provides no visible evidence when it has been opened and/or breached.</a:t>
            </a:r>
          </a:p>
          <a:p>
            <a:r>
              <a:rPr lang="en-US" dirty="0"/>
              <a:t>Containers containing tamper-evident tape without a tamper-evident cap or lid.</a:t>
            </a:r>
          </a:p>
          <a:p>
            <a:r>
              <a:rPr lang="en-US" dirty="0"/>
              <a:t>Containers with induction seals without a tamper-evident cap or lid.</a:t>
            </a:r>
          </a:p>
          <a:p>
            <a:r>
              <a:rPr lang="en-US" dirty="0"/>
              <a:t>Containers with straws, drink holes, or other openings.</a:t>
            </a:r>
          </a:p>
          <a:p>
            <a:r>
              <a:rPr lang="en-US" dirty="0"/>
              <a:t>Containers with flip top lids or caps with or without a seal liner.</a:t>
            </a:r>
          </a:p>
          <a:p>
            <a:endParaRPr lang="en-US" dirty="0"/>
          </a:p>
        </p:txBody>
      </p:sp>
      <p:sp>
        <p:nvSpPr>
          <p:cNvPr id="5" name="Text Placeholder 4">
            <a:extLst>
              <a:ext uri="{FF2B5EF4-FFF2-40B4-BE49-F238E27FC236}">
                <a16:creationId xmlns:a16="http://schemas.microsoft.com/office/drawing/2014/main" id="{B8AEEC12-B7FA-46F0-153B-A933D8843CE9}"/>
              </a:ext>
            </a:extLst>
          </p:cNvPr>
          <p:cNvSpPr>
            <a:spLocks noGrp="1"/>
          </p:cNvSpPr>
          <p:nvPr>
            <p:ph type="body" sz="quarter" idx="4294967295"/>
          </p:nvPr>
        </p:nvSpPr>
        <p:spPr>
          <a:xfrm>
            <a:off x="1245751" y="2074863"/>
            <a:ext cx="4288775" cy="372915"/>
          </a:xfrm>
        </p:spPr>
        <p:txBody>
          <a:bodyPr>
            <a:normAutofit/>
          </a:bodyPr>
          <a:lstStyle/>
          <a:p>
            <a:pPr marL="0" indent="0" algn="ctr">
              <a:buNone/>
            </a:pPr>
            <a:r>
              <a:rPr lang="en-US" sz="1600" b="1" dirty="0"/>
              <a:t>Examples of Non- approved containers:</a:t>
            </a:r>
          </a:p>
          <a:p>
            <a:pPr algn="ctr"/>
            <a:endParaRPr lang="en-US" dirty="0"/>
          </a:p>
        </p:txBody>
      </p:sp>
      <p:pic>
        <p:nvPicPr>
          <p:cNvPr id="8" name="Picture 7">
            <a:extLst>
              <a:ext uri="{FF2B5EF4-FFF2-40B4-BE49-F238E27FC236}">
                <a16:creationId xmlns:a16="http://schemas.microsoft.com/office/drawing/2014/main" id="{524BABB0-F85D-30E0-028F-C0FE77B81CEA}"/>
              </a:ext>
            </a:extLst>
          </p:cNvPr>
          <p:cNvPicPr>
            <a:picLocks noChangeAspect="1"/>
          </p:cNvPicPr>
          <p:nvPr/>
        </p:nvPicPr>
        <p:blipFill>
          <a:blip r:embed="rId2"/>
          <a:stretch>
            <a:fillRect/>
          </a:stretch>
        </p:blipFill>
        <p:spPr>
          <a:xfrm>
            <a:off x="9793476" y="3444269"/>
            <a:ext cx="1952625" cy="1990725"/>
          </a:xfrm>
          <a:prstGeom prst="rect">
            <a:avLst/>
          </a:prstGeom>
        </p:spPr>
      </p:pic>
      <p:pic>
        <p:nvPicPr>
          <p:cNvPr id="10" name="Picture 9">
            <a:extLst>
              <a:ext uri="{FF2B5EF4-FFF2-40B4-BE49-F238E27FC236}">
                <a16:creationId xmlns:a16="http://schemas.microsoft.com/office/drawing/2014/main" id="{7F23C464-54C7-9605-701C-9DC848D167C3}"/>
              </a:ext>
            </a:extLst>
          </p:cNvPr>
          <p:cNvPicPr>
            <a:picLocks noChangeAspect="1"/>
          </p:cNvPicPr>
          <p:nvPr/>
        </p:nvPicPr>
        <p:blipFill>
          <a:blip r:embed="rId3"/>
          <a:stretch>
            <a:fillRect/>
          </a:stretch>
        </p:blipFill>
        <p:spPr>
          <a:xfrm>
            <a:off x="8002776" y="4528558"/>
            <a:ext cx="1790700" cy="1990725"/>
          </a:xfrm>
          <a:prstGeom prst="rect">
            <a:avLst/>
          </a:prstGeom>
        </p:spPr>
      </p:pic>
      <p:pic>
        <p:nvPicPr>
          <p:cNvPr id="12" name="Picture 11">
            <a:extLst>
              <a:ext uri="{FF2B5EF4-FFF2-40B4-BE49-F238E27FC236}">
                <a16:creationId xmlns:a16="http://schemas.microsoft.com/office/drawing/2014/main" id="{C5EF38C0-3B0C-014D-3743-75F57363D91B}"/>
              </a:ext>
            </a:extLst>
          </p:cNvPr>
          <p:cNvPicPr>
            <a:picLocks noChangeAspect="1"/>
          </p:cNvPicPr>
          <p:nvPr/>
        </p:nvPicPr>
        <p:blipFill>
          <a:blip r:embed="rId4"/>
          <a:stretch>
            <a:fillRect/>
          </a:stretch>
        </p:blipFill>
        <p:spPr>
          <a:xfrm>
            <a:off x="10463212" y="1880206"/>
            <a:ext cx="1323975" cy="1533525"/>
          </a:xfrm>
          <a:prstGeom prst="rect">
            <a:avLst/>
          </a:prstGeom>
        </p:spPr>
      </p:pic>
    </p:spTree>
    <p:extLst>
      <p:ext uri="{BB962C8B-B14F-4D97-AF65-F5344CB8AC3E}">
        <p14:creationId xmlns:p14="http://schemas.microsoft.com/office/powerpoint/2010/main" val="70826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622915" y="895238"/>
            <a:ext cx="10058400" cy="1131752"/>
          </a:xfrm>
        </p:spPr>
        <p:txBody>
          <a:bodyPr>
            <a:normAutofit fontScale="90000"/>
          </a:bodyPr>
          <a:lstStyle/>
          <a:p>
            <a:pPr algn="ctr"/>
            <a:br>
              <a:rPr lang="en-US" b="1" dirty="0">
                <a:solidFill>
                  <a:srgbClr val="5CC6D6"/>
                </a:solidFill>
              </a:rPr>
            </a:br>
            <a:r>
              <a:rPr lang="en-US" b="1" dirty="0">
                <a:solidFill>
                  <a:schemeClr val="accent1"/>
                </a:solidFill>
              </a:rPr>
              <a:t>Alcoholic Beverage Tastings</a:t>
            </a:r>
            <a:br>
              <a:rPr lang="en-US" b="1" dirty="0">
                <a:solidFill>
                  <a:schemeClr val="accent1"/>
                </a:solidFill>
              </a:rPr>
            </a:br>
            <a:r>
              <a:rPr lang="en-US" sz="2700" dirty="0">
                <a:solidFill>
                  <a:schemeClr val="accent1"/>
                </a:solidFill>
              </a:rPr>
              <a:t>O.C.G.A § 3-15-2 </a:t>
            </a:r>
            <a:br>
              <a:rPr lang="en-US" sz="2700" dirty="0">
                <a:solidFill>
                  <a:schemeClr val="accent1"/>
                </a:solidFill>
              </a:rPr>
            </a:br>
            <a:r>
              <a:rPr lang="fr-FR" sz="2700" b="1" dirty="0">
                <a:solidFill>
                  <a:schemeClr val="accent1"/>
                </a:solidFill>
              </a:rPr>
              <a:t>Section 7 - Code Section 6-1209 (t) 1-5 </a:t>
            </a:r>
            <a:br>
              <a:rPr lang="fr-FR" sz="2700" dirty="0">
                <a:solidFill>
                  <a:schemeClr val="accent1"/>
                </a:solidFill>
              </a:rPr>
            </a:br>
            <a:br>
              <a:rPr lang="en-US" sz="2700" b="1" dirty="0">
                <a:solidFill>
                  <a:srgbClr val="5CC6D6"/>
                </a:solidFill>
              </a:rPr>
            </a:br>
            <a:r>
              <a:rPr lang="en-US" b="1" dirty="0">
                <a:solidFill>
                  <a:srgbClr val="5CC6D6"/>
                </a:solidFill>
              </a:rPr>
              <a:t> </a:t>
            </a:r>
            <a:br>
              <a:rPr lang="en-US" b="1" dirty="0">
                <a:solidFill>
                  <a:srgbClr val="5CC6D6"/>
                </a:solidFill>
              </a:rPr>
            </a:br>
            <a:endParaRPr lang="en-US" b="1" dirty="0">
              <a:solidFill>
                <a:srgbClr val="5CC6D6"/>
              </a:solidFill>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622915" y="2112885"/>
            <a:ext cx="7482397" cy="4287915"/>
          </a:xfrm>
        </p:spPr>
        <p:txBody>
          <a:bodyPr>
            <a:normAutofit fontScale="55000" lnSpcReduction="20000"/>
          </a:bodyPr>
          <a:lstStyle/>
          <a:p>
            <a:pPr marL="0" indent="0">
              <a:buNone/>
            </a:pPr>
            <a:r>
              <a:rPr lang="en-US" sz="3500" b="1">
                <a:solidFill>
                  <a:schemeClr val="accent1"/>
                </a:solidFill>
              </a:rPr>
              <a:t>Purpose</a:t>
            </a:r>
            <a:endParaRPr lang="en-US" sz="3500">
              <a:solidFill>
                <a:schemeClr val="accent1"/>
              </a:solidFill>
            </a:endParaRPr>
          </a:p>
          <a:p>
            <a:pPr marL="0" indent="0">
              <a:buNone/>
            </a:pPr>
            <a:r>
              <a:rPr lang="en-US" sz="2600">
                <a:latin typeface="Calibri" panose="020F0502020204030204" pitchFamily="34" charset="0"/>
                <a:cs typeface="Calibri" panose="020F0502020204030204" pitchFamily="34" charset="0"/>
              </a:rPr>
              <a:t>Permit Class D (Retail Package Stores) and Class E (Convenience, Grocery Stores) to provide tasting events of distilled spirits, malt beverages and wine. This code section will repeal and replace Class H (Samples), in the current ABO.</a:t>
            </a:r>
          </a:p>
          <a:p>
            <a:pPr marL="0" indent="0">
              <a:buNone/>
            </a:pPr>
            <a:r>
              <a:rPr lang="en-US" sz="2900" b="1" u="sng">
                <a:latin typeface="Calibri" panose="020F0502020204030204" pitchFamily="34" charset="0"/>
                <a:cs typeface="Calibri" panose="020F0502020204030204" pitchFamily="34" charset="0"/>
              </a:rPr>
              <a:t>All tasting events must abide by the following: </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Must receive a permit from the City’s Revenue Department 14 days prior to event</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New charge of $50.00 per event </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Maximum size per sample is 8 oz of malt beverage, 5 oz of wine and 1.5 oz of distilled spirits</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Only conduct 52 tasting per calendar year with 14-day prior notification to the City’s Revenue Department</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May last only 4 hours</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May only serve one type of alcoholic beverage, either malt beverage, wine, or distilled spirits. However, more than one brand of each type of alcoholic beverage may be offered, so long as no more than four packages are open at one time</a:t>
            </a:r>
          </a:p>
          <a:p>
            <a:pPr>
              <a:buFont typeface="Arial" panose="020B0604020202020204" pitchFamily="34" charset="0"/>
              <a:buChar char="•"/>
            </a:pPr>
            <a:r>
              <a:rPr lang="en-US" sz="2600">
                <a:latin typeface="Calibri" panose="020F0502020204030204" pitchFamily="34" charset="0"/>
                <a:cs typeface="Calibri" panose="020F0502020204030204" pitchFamily="34" charset="0"/>
              </a:rPr>
              <a:t>Not permitted in the Alcohol Density Overlay Districts </a:t>
            </a:r>
          </a:p>
          <a:p>
            <a:pPr marL="0" indent="0">
              <a:buNone/>
            </a:pPr>
            <a:endParaRPr lang="en-US" sz="1800">
              <a:latin typeface="Calibri" panose="020F0502020204030204" pitchFamily="34" charset="0"/>
              <a:cs typeface="Calibri" panose="020F0502020204030204" pitchFamily="34" charset="0"/>
            </a:endParaRPr>
          </a:p>
        </p:txBody>
      </p:sp>
      <p:pic>
        <p:nvPicPr>
          <p:cNvPr id="2050" name="Picture 2" descr="What is considered a 'drink'? 12 ounces (5 percent alcohol by volume) of  beer 8 ounces (7 percent alcohol by volume) of malt liquor 5 ounces (12  percent alcohol by volume) of">
            <a:extLst>
              <a:ext uri="{FF2B5EF4-FFF2-40B4-BE49-F238E27FC236}">
                <a16:creationId xmlns:a16="http://schemas.microsoft.com/office/drawing/2014/main" id="{DB260AD9-36C1-B699-E051-687E7C626A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54" b="505"/>
          <a:stretch/>
        </p:blipFill>
        <p:spPr bwMode="auto">
          <a:xfrm>
            <a:off x="8066742" y="3226616"/>
            <a:ext cx="3688772" cy="197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6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393D29EC-27AD-4AF7-E9C0-F7351F8560A8}"/>
              </a:ext>
            </a:extLst>
          </p:cNvPr>
          <p:cNvPicPr>
            <a:picLocks noGrp="1" noChangeAspect="1"/>
          </p:cNvPicPr>
          <p:nvPr>
            <p:ph type="pic" idx="1"/>
          </p:nvPr>
        </p:nvPicPr>
        <p:blipFill>
          <a:blip r:embed="rId2"/>
          <a:srcRect t="13494" b="13494"/>
          <a:stretch/>
        </p:blipFill>
        <p:spPr>
          <a:xfrm>
            <a:off x="319160" y="309489"/>
            <a:ext cx="7100669" cy="6281928"/>
          </a:xfrm>
          <a:prstGeom prst="rect">
            <a:avLst/>
          </a:prstGeom>
          <a:ln w="228600" cap="sq" cmpd="thickThin">
            <a:solidFill>
              <a:srgbClr val="000000"/>
            </a:solidFill>
            <a:prstDash val="solid"/>
            <a:miter lim="800000"/>
          </a:ln>
          <a:effectLst>
            <a:innerShdw blurRad="76200">
              <a:srgbClr val="000000"/>
            </a:innerShdw>
          </a:effectLst>
        </p:spPr>
      </p:pic>
      <p:sp>
        <p:nvSpPr>
          <p:cNvPr id="6" name="Title 5">
            <a:extLst>
              <a:ext uri="{FF2B5EF4-FFF2-40B4-BE49-F238E27FC236}">
                <a16:creationId xmlns:a16="http://schemas.microsoft.com/office/drawing/2014/main" id="{BE19176D-6F68-4706-9699-5B4177BFA718}"/>
              </a:ext>
            </a:extLst>
          </p:cNvPr>
          <p:cNvSpPr>
            <a:spLocks noGrp="1"/>
          </p:cNvSpPr>
          <p:nvPr>
            <p:ph type="title"/>
          </p:nvPr>
        </p:nvSpPr>
        <p:spPr/>
        <p:txBody>
          <a:bodyPr/>
          <a:lstStyle/>
          <a:p>
            <a:pPr algn="ctr"/>
            <a:br>
              <a:rPr lang="en-US" dirty="0"/>
            </a:br>
            <a:br>
              <a:rPr lang="en-US" dirty="0"/>
            </a:br>
            <a:br>
              <a:rPr lang="en-US" dirty="0"/>
            </a:br>
            <a:r>
              <a:rPr lang="en-US" dirty="0"/>
              <a:t>Tasting Event Permit Application</a:t>
            </a:r>
          </a:p>
        </p:txBody>
      </p:sp>
      <p:pic>
        <p:nvPicPr>
          <p:cNvPr id="8" name="Picture 7">
            <a:extLst>
              <a:ext uri="{FF2B5EF4-FFF2-40B4-BE49-F238E27FC236}">
                <a16:creationId xmlns:a16="http://schemas.microsoft.com/office/drawing/2014/main" id="{43450179-FB5A-833D-CCD7-9590FC991448}"/>
              </a:ext>
            </a:extLst>
          </p:cNvPr>
          <p:cNvPicPr>
            <a:picLocks noChangeAspect="1"/>
          </p:cNvPicPr>
          <p:nvPr/>
        </p:nvPicPr>
        <p:blipFill>
          <a:blip r:embed="rId3"/>
          <a:stretch>
            <a:fillRect/>
          </a:stretch>
        </p:blipFill>
        <p:spPr>
          <a:xfrm>
            <a:off x="8531084" y="2945744"/>
            <a:ext cx="3090940" cy="713294"/>
          </a:xfrm>
          <a:prstGeom prst="rect">
            <a:avLst/>
          </a:prstGeom>
        </p:spPr>
      </p:pic>
    </p:spTree>
    <p:extLst>
      <p:ext uri="{BB962C8B-B14F-4D97-AF65-F5344CB8AC3E}">
        <p14:creationId xmlns:p14="http://schemas.microsoft.com/office/powerpoint/2010/main" val="257032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557513" y="529579"/>
            <a:ext cx="11076973" cy="1371600"/>
          </a:xfrm>
        </p:spPr>
        <p:txBody>
          <a:bodyPr>
            <a:normAutofit fontScale="90000"/>
          </a:bodyPr>
          <a:lstStyle/>
          <a:p>
            <a:pPr algn="ctr"/>
            <a:br>
              <a:rPr lang="en-US" b="1" dirty="0">
                <a:solidFill>
                  <a:schemeClr val="accent1"/>
                </a:solidFill>
              </a:rPr>
            </a:br>
            <a:r>
              <a:rPr lang="en-US" sz="3100" b="1" dirty="0">
                <a:solidFill>
                  <a:schemeClr val="accent1"/>
                </a:solidFill>
              </a:rPr>
              <a:t>Packaged Alcohol Home Delivery</a:t>
            </a:r>
            <a:br>
              <a:rPr lang="en-US" sz="3100" b="1" dirty="0">
                <a:solidFill>
                  <a:schemeClr val="accent1"/>
                </a:solidFill>
              </a:rPr>
            </a:br>
            <a:r>
              <a:rPr lang="en-US" sz="3100" dirty="0">
                <a:solidFill>
                  <a:schemeClr val="accent1"/>
                </a:solidFill>
              </a:rPr>
              <a:t>O.C.G.A § 3-3-10</a:t>
            </a:r>
            <a:br>
              <a:rPr lang="en-US" sz="3100" dirty="0">
                <a:solidFill>
                  <a:schemeClr val="accent1"/>
                </a:solidFill>
              </a:rPr>
            </a:br>
            <a:br>
              <a:rPr lang="en-US" b="1" i="1" dirty="0">
                <a:solidFill>
                  <a:srgbClr val="5CC6D6"/>
                </a:solidFill>
              </a:rPr>
            </a:br>
            <a:endParaRPr lang="en-US" b="1" i="1" dirty="0">
              <a:solidFill>
                <a:srgbClr val="5CC6D6"/>
              </a:solidFill>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557513" y="1769423"/>
            <a:ext cx="11270307" cy="5088577"/>
          </a:xfrm>
        </p:spPr>
        <p:txBody>
          <a:bodyPr vert="horz" lIns="91440" tIns="45720" rIns="91440" bIns="45720" rtlCol="0" anchor="t">
            <a:normAutofit/>
          </a:bodyPr>
          <a:lstStyle/>
          <a:p>
            <a:pPr marL="0" indent="0">
              <a:buNone/>
            </a:pPr>
            <a:endParaRPr lang="en-US" sz="3000" dirty="0">
              <a:latin typeface="Calibri" panose="020F0502020204030204" pitchFamily="34" charset="0"/>
              <a:cs typeface="Calibri" panose="020F0502020204030204" pitchFamily="34" charset="0"/>
            </a:endParaRPr>
          </a:p>
          <a:p>
            <a:pPr marL="0" indent="0">
              <a:buNone/>
            </a:pPr>
            <a:r>
              <a:rPr lang="en-US" sz="3000" dirty="0">
                <a:latin typeface="Calibri" panose="020F0502020204030204" pitchFamily="34" charset="0"/>
                <a:cs typeface="Calibri" panose="020F0502020204030204" pitchFamily="34" charset="0"/>
              </a:rPr>
              <a:t>Home Delivery of alcoholic beverages shall not be permitted within corporate limits of The City of Savannah ( Section 2 – 6-1205 (d) ) </a:t>
            </a:r>
          </a:p>
          <a:p>
            <a:pPr marL="0" indent="0">
              <a:buNone/>
            </a:pPr>
            <a:endParaRPr lang="en-US" sz="30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1026" name="Picture 2" descr="See the source image">
            <a:extLst>
              <a:ext uri="{FF2B5EF4-FFF2-40B4-BE49-F238E27FC236}">
                <a16:creationId xmlns:a16="http://schemas.microsoft.com/office/drawing/2014/main" id="{53F2417D-0FFD-1CB8-B8F0-EEFBAEE3C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146" y="391886"/>
            <a:ext cx="1935674" cy="15915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orgia Enacts Permanent Alcohol Delivery Law — DrinksReform">
            <a:extLst>
              <a:ext uri="{FF2B5EF4-FFF2-40B4-BE49-F238E27FC236}">
                <a16:creationId xmlns:a16="http://schemas.microsoft.com/office/drawing/2014/main" id="{E4E9EBB1-AA3A-902C-FB9F-BCB8E0DFD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391" y="4592828"/>
            <a:ext cx="2054429" cy="176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1066800" y="523168"/>
            <a:ext cx="10058400" cy="1443877"/>
          </a:xfrm>
        </p:spPr>
        <p:txBody>
          <a:bodyPr>
            <a:normAutofit fontScale="90000"/>
          </a:bodyPr>
          <a:lstStyle/>
          <a:p>
            <a:pPr algn="ctr"/>
            <a:br>
              <a:rPr lang="en-US" b="1" i="1" dirty="0">
                <a:solidFill>
                  <a:srgbClr val="5CC6D6"/>
                </a:solidFill>
              </a:rPr>
            </a:br>
            <a:br>
              <a:rPr lang="en-US" b="1" dirty="0">
                <a:solidFill>
                  <a:srgbClr val="5CC6D6"/>
                </a:solidFill>
              </a:rPr>
            </a:br>
            <a:r>
              <a:rPr lang="en-US" sz="3100" b="1" dirty="0">
                <a:solidFill>
                  <a:schemeClr val="accent1"/>
                </a:solidFill>
              </a:rPr>
              <a:t>Bring Your Own Bottle “BYOB”</a:t>
            </a:r>
            <a:br>
              <a:rPr lang="en-US" sz="3100" b="1" dirty="0">
                <a:solidFill>
                  <a:schemeClr val="accent1"/>
                </a:solidFill>
              </a:rPr>
            </a:br>
            <a:r>
              <a:rPr lang="fr-FR" sz="3100" b="1" dirty="0">
                <a:solidFill>
                  <a:schemeClr val="accent1"/>
                </a:solidFill>
              </a:rPr>
              <a:t>Section 8 – Code Section 1209 (u)(1) (2) </a:t>
            </a:r>
            <a:br>
              <a:rPr lang="fr-FR" sz="3100" b="1" dirty="0">
                <a:solidFill>
                  <a:schemeClr val="accent1"/>
                </a:solidFill>
              </a:rPr>
            </a:br>
            <a:br>
              <a:rPr lang="en-US" b="1" dirty="0">
                <a:solidFill>
                  <a:srgbClr val="5CC6D6"/>
                </a:solidFill>
              </a:rPr>
            </a:br>
            <a:endParaRPr lang="en-US" b="1" dirty="0">
              <a:solidFill>
                <a:srgbClr val="5CC6D6"/>
              </a:solidFill>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592225" y="2231660"/>
            <a:ext cx="6417076" cy="3663600"/>
          </a:xfrm>
        </p:spPr>
        <p:txBody>
          <a:bodyPr>
            <a:normAutofit fontScale="85000" lnSpcReduction="20000"/>
          </a:bodyPr>
          <a:lstStyle/>
          <a:p>
            <a:pPr marL="0" indent="0">
              <a:buNone/>
            </a:pPr>
            <a:r>
              <a:rPr lang="en-US" sz="2400" b="1" dirty="0">
                <a:solidFill>
                  <a:schemeClr val="accent1"/>
                </a:solidFill>
                <a:latin typeface="Calibri" panose="020F0502020204030204" pitchFamily="34" charset="0"/>
                <a:cs typeface="Calibri" panose="020F0502020204030204" pitchFamily="34" charset="0"/>
              </a:rPr>
              <a:t>Purpose</a:t>
            </a:r>
          </a:p>
          <a:p>
            <a:pPr marL="0" indent="0">
              <a:buNone/>
            </a:pPr>
            <a:r>
              <a:rPr lang="en-US" sz="1900" dirty="0">
                <a:latin typeface="Calibri" panose="020F0502020204030204" pitchFamily="34" charset="0"/>
                <a:cs typeface="Calibri" panose="020F0502020204030204" pitchFamily="34" charset="0"/>
              </a:rPr>
              <a:t>Reinstate provisions of the previous ordinance pertaining to non-licensed alcohol beverage establishments who are allowing BYOB. </a:t>
            </a: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It shall be unlawful for the operator of any establishment that does not possess a license or permit issued under this article to serve, sell or keep for sale alcoholic beverages including unlicensed private clubs, public establishments, or places of business to allow any person to bring, keep, dispense, or sell any alcoholic beverages on said premises for use of consumption on premises	</a:t>
            </a:r>
          </a:p>
          <a:p>
            <a:pPr>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It shall be unlawful for any person to bring, pour, or serve his/her own alcoholic beverage (“brown bagging”) into any non-licensed establishment. </a:t>
            </a:r>
          </a:p>
          <a:p>
            <a:pP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4098" name="Picture 2" descr="Is There a Link Between Alcohol &amp; Cancer Risk? | Guest Blogging">
            <a:extLst>
              <a:ext uri="{FF2B5EF4-FFF2-40B4-BE49-F238E27FC236}">
                <a16:creationId xmlns:a16="http://schemas.microsoft.com/office/drawing/2014/main" id="{6763CE8C-1FFE-8282-739E-8E1B19CF0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060" y="2822441"/>
            <a:ext cx="4389954" cy="29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3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CAFC-6C32-F395-CF8E-F980FD7BB327}"/>
              </a:ext>
            </a:extLst>
          </p:cNvPr>
          <p:cNvSpPr>
            <a:spLocks noGrp="1"/>
          </p:cNvSpPr>
          <p:nvPr>
            <p:ph type="title"/>
          </p:nvPr>
        </p:nvSpPr>
        <p:spPr>
          <a:xfrm>
            <a:off x="769917" y="1567388"/>
            <a:ext cx="10058400" cy="200416"/>
          </a:xfrm>
        </p:spPr>
        <p:txBody>
          <a:bodyPr>
            <a:normAutofit fontScale="90000"/>
          </a:bodyPr>
          <a:lstStyle/>
          <a:p>
            <a:pPr algn="ctr"/>
            <a:br>
              <a:rPr lang="en-US" b="1" dirty="0">
                <a:solidFill>
                  <a:schemeClr val="accent1"/>
                </a:solidFill>
              </a:rPr>
            </a:br>
            <a:r>
              <a:rPr lang="en-US" sz="3100" b="1" dirty="0">
                <a:solidFill>
                  <a:schemeClr val="accent1"/>
                </a:solidFill>
              </a:rPr>
              <a:t>Alcohol Beverage Compliance (ABC) Unit </a:t>
            </a:r>
            <a:br>
              <a:rPr lang="en-US" sz="3100" b="1" dirty="0">
                <a:solidFill>
                  <a:schemeClr val="accent1"/>
                </a:solidFill>
              </a:rPr>
            </a:br>
            <a:r>
              <a:rPr lang="en-US" sz="3100" b="1" dirty="0">
                <a:solidFill>
                  <a:schemeClr val="accent1"/>
                </a:solidFill>
              </a:rPr>
              <a:t>Administrative Meetings</a:t>
            </a:r>
            <a:br>
              <a:rPr lang="en-US" sz="3100" b="1" dirty="0">
                <a:solidFill>
                  <a:schemeClr val="accent1"/>
                </a:solidFill>
              </a:rPr>
            </a:br>
            <a:r>
              <a:rPr lang="fr-FR" sz="3100" b="1" dirty="0">
                <a:solidFill>
                  <a:schemeClr val="accent1"/>
                </a:solidFill>
              </a:rPr>
              <a:t>Section 11- Code Section  6-1210 (d) (1-5)</a:t>
            </a:r>
            <a:br>
              <a:rPr lang="fr-FR" sz="3100" b="1" dirty="0">
                <a:solidFill>
                  <a:schemeClr val="accent1"/>
                </a:solidFill>
              </a:rPr>
            </a:br>
            <a:br>
              <a:rPr lang="en-US" b="1" i="1" dirty="0">
                <a:solidFill>
                  <a:schemeClr val="accent1"/>
                </a:solidFill>
              </a:rPr>
            </a:br>
            <a:r>
              <a:rPr lang="en-US" b="1" dirty="0">
                <a:solidFill>
                  <a:schemeClr val="accent1"/>
                </a:solidFill>
              </a:rPr>
              <a:t> </a:t>
            </a:r>
            <a:br>
              <a:rPr lang="en-US" b="1" dirty="0">
                <a:solidFill>
                  <a:schemeClr val="accent1"/>
                </a:solidFill>
              </a:rPr>
            </a:br>
            <a:endParaRPr lang="en-US" b="1" dirty="0">
              <a:solidFill>
                <a:schemeClr val="accent1"/>
              </a:solidFill>
            </a:endParaRPr>
          </a:p>
        </p:txBody>
      </p:sp>
      <p:sp>
        <p:nvSpPr>
          <p:cNvPr id="3" name="Content Placeholder 2">
            <a:extLst>
              <a:ext uri="{FF2B5EF4-FFF2-40B4-BE49-F238E27FC236}">
                <a16:creationId xmlns:a16="http://schemas.microsoft.com/office/drawing/2014/main" id="{AF73EABE-E2E7-F3FC-9476-2E78CD0C1C9E}"/>
              </a:ext>
            </a:extLst>
          </p:cNvPr>
          <p:cNvSpPr>
            <a:spLocks noGrp="1"/>
          </p:cNvSpPr>
          <p:nvPr>
            <p:ph idx="1"/>
          </p:nvPr>
        </p:nvSpPr>
        <p:spPr>
          <a:xfrm>
            <a:off x="1066800" y="2248479"/>
            <a:ext cx="10058400" cy="3854370"/>
          </a:xfrm>
        </p:spPr>
        <p:txBody>
          <a:bodyPr vert="horz" lIns="91440" tIns="45720" rIns="91440" bIns="45720" rtlCol="0" anchor="t">
            <a:normAutofit fontScale="92500" lnSpcReduction="20000"/>
          </a:bodyPr>
          <a:lstStyle/>
          <a:p>
            <a:pPr marL="0" indent="0">
              <a:buNone/>
            </a:pPr>
            <a:r>
              <a:rPr lang="en-US" sz="2200" b="1">
                <a:solidFill>
                  <a:schemeClr val="accent1"/>
                </a:solidFill>
                <a:latin typeface="Calibri" panose="020F0502020204030204" pitchFamily="34" charset="0"/>
                <a:cs typeface="Calibri" panose="020F0502020204030204" pitchFamily="34" charset="0"/>
              </a:rPr>
              <a:t>Purpose</a:t>
            </a:r>
          </a:p>
          <a:p>
            <a:pPr marL="0" indent="0">
              <a:buNone/>
            </a:pPr>
            <a:r>
              <a:rPr lang="en-US" sz="1900">
                <a:solidFill>
                  <a:srgbClr val="344529"/>
                </a:solidFill>
                <a:latin typeface="Calibri" panose="020F0502020204030204" pitchFamily="34" charset="0"/>
                <a:cs typeface="Calibri" panose="020F0502020204030204" pitchFamily="34" charset="0"/>
              </a:rPr>
              <a:t>Require the appearance of the Alcohol Licensee or Responsible Party at the Administrative Meetings to discuss public safety plans along with policies and procedures after one or more violations have occurred at the establishment against the current alcohol ordinance, to include nuisance and public safety violations.</a:t>
            </a:r>
          </a:p>
          <a:p>
            <a:pPr marL="0" indent="0">
              <a:buNone/>
            </a:pPr>
            <a:r>
              <a:rPr lang="en-US" sz="2000" b="1">
                <a:solidFill>
                  <a:schemeClr val="accent1"/>
                </a:solidFill>
                <a:latin typeface="Calibri" panose="020F0502020204030204" pitchFamily="34" charset="0"/>
                <a:cs typeface="Calibri" panose="020F0502020204030204" pitchFamily="34" charset="0"/>
              </a:rPr>
              <a:t>Definition</a:t>
            </a:r>
            <a:endParaRPr lang="en-US" sz="1900" b="1">
              <a:solidFill>
                <a:srgbClr val="344529"/>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a:solidFill>
                  <a:srgbClr val="344529"/>
                </a:solidFill>
                <a:latin typeface="Calibri"/>
                <a:cs typeface="Calibri"/>
              </a:rPr>
              <a:t>An Administrative Meeting is held to establish a corrective action plan with the Licensee and/or Responsible Party to seek compliance with the alcohol ordinance. The Administrative Meeting has no bearing on court proceedings, however attendance from the Licensee and/or Responsible Party is mandatory.  </a:t>
            </a:r>
            <a:endParaRPr lang="en-US" sz="1900">
              <a:solidFill>
                <a:srgbClr val="344529"/>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a:solidFill>
                  <a:srgbClr val="344529"/>
                </a:solidFill>
                <a:latin typeface="Calibri" panose="020F0502020204030204" pitchFamily="34" charset="0"/>
                <a:cs typeface="Calibri" panose="020F0502020204030204" pitchFamily="34" charset="0"/>
              </a:rPr>
              <a:t>Failure to attend Administrative Meetings will result in subpoena issued to licensee or responsible party to appear in Recorder’s Court and/or Show Cause Hearing. </a:t>
            </a:r>
          </a:p>
          <a:p>
            <a:pPr marL="0" indent="0">
              <a:buNone/>
            </a:pPr>
            <a:endParaRPr lang="en-US" sz="1800">
              <a:solidFill>
                <a:srgbClr val="344529"/>
              </a:solidFill>
              <a:latin typeface="Calibri" panose="020F0502020204030204" pitchFamily="34" charset="0"/>
              <a:cs typeface="Calibri" panose="020F0502020204030204" pitchFamily="34" charset="0"/>
            </a:endParaRPr>
          </a:p>
          <a:p>
            <a:pPr marL="0" indent="0">
              <a:buNone/>
            </a:pPr>
            <a:endParaRPr lang="en-US" sz="1800">
              <a:solidFill>
                <a:srgbClr val="34452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966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Fundraising-Planning_WIn32_EF_v8" id="{3C75CA2E-58EF-49B8-8E40-87DB707BC79C}" vid="{74A00044-2BDD-4FEC-B47F-E450AABF27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documentManagement/types"/>
    <ds:schemaRef ds:uri="http://purl.org/dc/elements/1.1/"/>
    <ds:schemaRef ds:uri="16c05727-aa75-4e4a-9b5f-8a80a1165891"/>
    <ds:schemaRef ds:uri="http://purl.org/dc/dcmitype/"/>
    <ds:schemaRef ds:uri="http://schemas.microsoft.com/office/infopath/2007/PartnerControls"/>
    <ds:schemaRef ds:uri="http://www.w3.org/XML/1998/namespace"/>
    <ds:schemaRef ds:uri="http://schemas.openxmlformats.org/package/2006/metadata/core-properties"/>
    <ds:schemaRef ds:uri="71af3243-3dd4-4a8d-8c0d-dd76da1f02a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D276E62-80A3-44DD-9BCC-97ED2B99B57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{F7308227-7F99-4D9D-8355-3B47A2D666CC}tf78438558_win32</Template>
  <TotalTime>1585</TotalTime>
  <Words>2586</Words>
  <Application>Microsoft Office PowerPoint</Application>
  <PresentationFormat>Widescreen</PresentationFormat>
  <Paragraphs>201</Paragraphs>
  <Slides>20</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Bodoni MT</vt:lpstr>
      <vt:lpstr>Calibri</vt:lpstr>
      <vt:lpstr>Century Gothic</vt:lpstr>
      <vt:lpstr>Garamond</vt:lpstr>
      <vt:lpstr>Kigelia</vt:lpstr>
      <vt:lpstr>Source Sans Pro Light</vt:lpstr>
      <vt:lpstr>Source Sans Pro SemiBold</vt:lpstr>
      <vt:lpstr>Symbol</vt:lpstr>
      <vt:lpstr>Times New Roman</vt:lpstr>
      <vt:lpstr>Wingdings</vt:lpstr>
      <vt:lpstr>SavonVTI</vt:lpstr>
      <vt:lpstr>Office Theme</vt:lpstr>
      <vt:lpstr>Alcohol Revision Implementation Plan </vt:lpstr>
      <vt:lpstr>Alcohol Beverage Ordinance  Approved Revisions ( Jan 2023)</vt:lpstr>
      <vt:lpstr> Distilled Spirits Take-Out w/ Meal O.C.G.A § 3-3-11 Section 6- Code Section 6-1213 ( c) 1-7 </vt:lpstr>
      <vt:lpstr>Distilled Spirits Take-Out w/ Meal State Law: O.C.G.A § 3-3-11 Section 6- Code Section 6-1213 ( c) 1-7</vt:lpstr>
      <vt:lpstr> Alcoholic Beverage Tastings O.C.G.A § 3-15-2  Section 7 - Code Section 6-1209 (t) 1-5     </vt:lpstr>
      <vt:lpstr>   Tasting Event Permit Application</vt:lpstr>
      <vt:lpstr> Packaged Alcohol Home Delivery O.C.G.A § 3-3-10  </vt:lpstr>
      <vt:lpstr>  Bring Your Own Bottle “BYOB” Section 8 – Code Section 1209 (u)(1) (2)   </vt:lpstr>
      <vt:lpstr> Alcohol Beverage Compliance (ABC) Unit  Administrative Meetings Section 11- Code Section  6-1210 (d) (1-5)    </vt:lpstr>
      <vt:lpstr>Armed Security Guards  Section 9 –Code Section 6-1209 (v) (1 a-c) (2) (3)  </vt:lpstr>
      <vt:lpstr> Selling, Serving or Dispensing Alcoholic Beverages Through Windows or Doors Section 5- Code Section 6-1212 (c)       </vt:lpstr>
      <vt:lpstr> Alcohol Review Committee Section 12- Code Section 6-1205 (d) (1) (2)   </vt:lpstr>
      <vt:lpstr>Alcohol License Waiting Periods Section 3- Code Section 6-1207 (b)(11) Section 4- Code Section 6-1207 (e) (1 a-b)(2)  </vt:lpstr>
      <vt:lpstr> Transitional Permit Class K-   Section 10- Code Section 6-1209 (w) ( 1-4)   </vt:lpstr>
      <vt:lpstr>Transitional Permit Application</vt:lpstr>
      <vt:lpstr>Server Permit Training Card  Code Section 6-1215(a)</vt:lpstr>
      <vt:lpstr>Alcohol Server Training  Permit Process</vt:lpstr>
      <vt:lpstr>Alcohol Server Training Outline</vt:lpstr>
      <vt:lpstr>Fee Changes  Revenue Ordinance </vt:lpstr>
      <vt:lpstr>Education and Outreach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Application  Pre- Approval Committee</dc:title>
  <dc:creator>Megan Edwards</dc:creator>
  <cp:lastModifiedBy>Megan Edwards</cp:lastModifiedBy>
  <cp:revision>9</cp:revision>
  <cp:lastPrinted>2023-01-11T14:46:34Z</cp:lastPrinted>
  <dcterms:created xsi:type="dcterms:W3CDTF">2022-05-03T13:41:43Z</dcterms:created>
  <dcterms:modified xsi:type="dcterms:W3CDTF">2023-07-18T21:46:07Z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